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7"/>
  </p:notesMasterIdLst>
  <p:sldIdLst>
    <p:sldId id="256" r:id="rId2"/>
    <p:sldId id="258" r:id="rId3"/>
    <p:sldId id="262" r:id="rId4"/>
    <p:sldId id="264" r:id="rId5"/>
    <p:sldId id="272" r:id="rId6"/>
    <p:sldId id="273" r:id="rId7"/>
    <p:sldId id="257" r:id="rId8"/>
    <p:sldId id="260" r:id="rId9"/>
    <p:sldId id="261" r:id="rId10"/>
    <p:sldId id="266" r:id="rId11"/>
    <p:sldId id="263" r:id="rId12"/>
    <p:sldId id="267" r:id="rId13"/>
    <p:sldId id="269" r:id="rId14"/>
    <p:sldId id="259" r:id="rId15"/>
    <p:sldId id="270" r:id="rId16"/>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0"/>
  </p:normalViewPr>
  <p:slideViewPr>
    <p:cSldViewPr snapToGrid="0">
      <p:cViewPr varScale="1">
        <p:scale>
          <a:sx n="105" d="100"/>
          <a:sy n="105" d="100"/>
        </p:scale>
        <p:origin x="84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Özel sektör</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Sheet1!$B$2</c:f>
              <c:numCache>
                <c:formatCode>General</c:formatCode>
                <c:ptCount val="1"/>
                <c:pt idx="0">
                  <c:v>116</c:v>
                </c:pt>
              </c:numCache>
            </c:numRef>
          </c:val>
          <c:extLst>
            <c:ext xmlns:c16="http://schemas.microsoft.com/office/drawing/2014/chart" uri="{C3380CC4-5D6E-409C-BE32-E72D297353CC}">
              <c16:uniqueId val="{00000000-D896-469A-9F94-E91174D5170A}"/>
            </c:ext>
          </c:extLst>
        </c:ser>
        <c:ser>
          <c:idx val="1"/>
          <c:order val="1"/>
          <c:tx>
            <c:strRef>
              <c:f>Sheet1!$C$1</c:f>
              <c:strCache>
                <c:ptCount val="1"/>
                <c:pt idx="0">
                  <c:v>Kamu kurum ve kuruluşları</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Sheet1!$C$2</c:f>
              <c:numCache>
                <c:formatCode>General</c:formatCode>
                <c:ptCount val="1"/>
                <c:pt idx="0">
                  <c:v>14</c:v>
                </c:pt>
              </c:numCache>
            </c:numRef>
          </c:val>
          <c:extLst>
            <c:ext xmlns:c16="http://schemas.microsoft.com/office/drawing/2014/chart" uri="{C3380CC4-5D6E-409C-BE32-E72D297353CC}">
              <c16:uniqueId val="{00000001-D896-469A-9F94-E91174D5170A}"/>
            </c:ext>
          </c:extLst>
        </c:ser>
        <c:ser>
          <c:idx val="2"/>
          <c:order val="2"/>
          <c:tx>
            <c:strRef>
              <c:f>Sheet1!$D$1</c:f>
              <c:strCache>
                <c:ptCount val="1"/>
                <c:pt idx="0">
                  <c:v>Vakıf ve dernekler</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Sheet1!$D$2</c:f>
              <c:numCache>
                <c:formatCode>General</c:formatCode>
                <c:ptCount val="1"/>
                <c:pt idx="0">
                  <c:v>8</c:v>
                </c:pt>
              </c:numCache>
            </c:numRef>
          </c:val>
          <c:extLst>
            <c:ext xmlns:c16="http://schemas.microsoft.com/office/drawing/2014/chart" uri="{C3380CC4-5D6E-409C-BE32-E72D297353CC}">
              <c16:uniqueId val="{00000002-D896-469A-9F94-E91174D5170A}"/>
            </c:ext>
          </c:extLst>
        </c:ser>
        <c:ser>
          <c:idx val="3"/>
          <c:order val="3"/>
          <c:tx>
            <c:strRef>
              <c:f>Sheet1!$E$1</c:f>
              <c:strCache>
                <c:ptCount val="1"/>
                <c:pt idx="0">
                  <c:v>Üniversiteler</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Sheet1!$E$2</c:f>
              <c:numCache>
                <c:formatCode>General</c:formatCode>
                <c:ptCount val="1"/>
                <c:pt idx="0">
                  <c:v>4</c:v>
                </c:pt>
              </c:numCache>
            </c:numRef>
          </c:val>
          <c:extLst>
            <c:ext xmlns:c16="http://schemas.microsoft.com/office/drawing/2014/chart" uri="{C3380CC4-5D6E-409C-BE32-E72D297353CC}">
              <c16:uniqueId val="{00000003-D896-469A-9F94-E91174D5170A}"/>
            </c:ext>
          </c:extLst>
        </c:ser>
        <c:dLbls>
          <c:dLblPos val="outEnd"/>
          <c:showLegendKey val="0"/>
          <c:showVal val="1"/>
          <c:showCatName val="0"/>
          <c:showSerName val="0"/>
          <c:showPercent val="0"/>
          <c:showBubbleSize val="0"/>
        </c:dLbls>
        <c:gapWidth val="100"/>
        <c:overlap val="-24"/>
        <c:axId val="1660465215"/>
        <c:axId val="1660452735"/>
      </c:barChart>
      <c:catAx>
        <c:axId val="166046521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TR"/>
          </a:p>
        </c:txPr>
        <c:crossAx val="1660452735"/>
        <c:crosses val="autoZero"/>
        <c:auto val="1"/>
        <c:lblAlgn val="ctr"/>
        <c:lblOffset val="100"/>
        <c:noMultiLvlLbl val="0"/>
      </c:catAx>
      <c:valAx>
        <c:axId val="1660452735"/>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TR"/>
          </a:p>
        </c:txPr>
        <c:crossAx val="1660465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TR"/>
    </a:p>
  </c:txPr>
  <c:externalData r:id="rId3">
    <c:autoUpdate val="0"/>
  </c:externalData>
</c:chartSpace>
</file>

<file path=ppt/charts/colors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1B99D4-FA3A-4A45-B488-388A1B599F61}" type="datetimeFigureOut">
              <a:rPr lang="en-TR" smtClean="0"/>
              <a:t>9.07.2024</a:t>
            </a:fld>
            <a:endParaRPr lang="en-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9D6007-53E0-654F-A61A-D5A604FAE6DE}" type="slidenum">
              <a:rPr lang="en-TR" smtClean="0"/>
              <a:t>‹#›</a:t>
            </a:fld>
            <a:endParaRPr lang="en-TR"/>
          </a:p>
        </p:txBody>
      </p:sp>
    </p:spTree>
    <p:extLst>
      <p:ext uri="{BB962C8B-B14F-4D97-AF65-F5344CB8AC3E}">
        <p14:creationId xmlns:p14="http://schemas.microsoft.com/office/powerpoint/2010/main" val="49401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5" name="Google Shape;32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3" name="Google Shape;33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A9BF2-3B30-44F0-4229-3D2A6494B1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TR"/>
          </a:p>
        </p:txBody>
      </p:sp>
      <p:sp>
        <p:nvSpPr>
          <p:cNvPr id="3" name="Subtitle 2">
            <a:extLst>
              <a:ext uri="{FF2B5EF4-FFF2-40B4-BE49-F238E27FC236}">
                <a16:creationId xmlns:a16="http://schemas.microsoft.com/office/drawing/2014/main" id="{62B4C227-4A6F-6280-BF63-6AA37DC05B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R"/>
          </a:p>
        </p:txBody>
      </p:sp>
      <p:sp>
        <p:nvSpPr>
          <p:cNvPr id="4" name="Date Placeholder 3">
            <a:extLst>
              <a:ext uri="{FF2B5EF4-FFF2-40B4-BE49-F238E27FC236}">
                <a16:creationId xmlns:a16="http://schemas.microsoft.com/office/drawing/2014/main" id="{34BACE43-0B71-7C47-283F-DFA41AFC62EC}"/>
              </a:ext>
            </a:extLst>
          </p:cNvPr>
          <p:cNvSpPr>
            <a:spLocks noGrp="1"/>
          </p:cNvSpPr>
          <p:nvPr>
            <p:ph type="dt" sz="half" idx="10"/>
          </p:nvPr>
        </p:nvSpPr>
        <p:spPr/>
        <p:txBody>
          <a:bodyPr/>
          <a:lstStyle/>
          <a:p>
            <a:fld id="{61A7CDCB-90E5-374F-991E-765F901A18FD}" type="datetimeFigureOut">
              <a:rPr lang="en-TR" smtClean="0"/>
              <a:t>9.07.2024</a:t>
            </a:fld>
            <a:endParaRPr lang="en-TR"/>
          </a:p>
        </p:txBody>
      </p:sp>
      <p:sp>
        <p:nvSpPr>
          <p:cNvPr id="5" name="Footer Placeholder 4">
            <a:extLst>
              <a:ext uri="{FF2B5EF4-FFF2-40B4-BE49-F238E27FC236}">
                <a16:creationId xmlns:a16="http://schemas.microsoft.com/office/drawing/2014/main" id="{FAF7A311-6D2F-3C97-4E2B-015AA8D85BF5}"/>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F879AAE2-1F32-060C-B998-518CEE351618}"/>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533622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BE18C-343A-150D-1B81-565FC5663947}"/>
              </a:ext>
            </a:extLst>
          </p:cNvPr>
          <p:cNvSpPr>
            <a:spLocks noGrp="1"/>
          </p:cNvSpPr>
          <p:nvPr>
            <p:ph type="title"/>
          </p:nvPr>
        </p:nvSpPr>
        <p:spPr/>
        <p:txBody>
          <a:bodyPr/>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0202C0FE-0AC2-997B-0B38-B09BEF78BF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B402280D-9C0B-B8A3-93EC-8B82DB22836F}"/>
              </a:ext>
            </a:extLst>
          </p:cNvPr>
          <p:cNvSpPr>
            <a:spLocks noGrp="1"/>
          </p:cNvSpPr>
          <p:nvPr>
            <p:ph type="dt" sz="half" idx="10"/>
          </p:nvPr>
        </p:nvSpPr>
        <p:spPr/>
        <p:txBody>
          <a:bodyPr/>
          <a:lstStyle/>
          <a:p>
            <a:fld id="{61A7CDCB-90E5-374F-991E-765F901A18FD}" type="datetimeFigureOut">
              <a:rPr lang="en-TR" smtClean="0"/>
              <a:t>9.07.2024</a:t>
            </a:fld>
            <a:endParaRPr lang="en-TR"/>
          </a:p>
        </p:txBody>
      </p:sp>
      <p:sp>
        <p:nvSpPr>
          <p:cNvPr id="5" name="Footer Placeholder 4">
            <a:extLst>
              <a:ext uri="{FF2B5EF4-FFF2-40B4-BE49-F238E27FC236}">
                <a16:creationId xmlns:a16="http://schemas.microsoft.com/office/drawing/2014/main" id="{38030861-F5D4-9679-F89A-E80D10B90822}"/>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95638AEF-668C-13D3-2D66-5553DFC6AEE6}"/>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64753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B597A9-025F-5E0B-49D4-89B7D8BAA8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74655832-84E5-B7A2-2C07-ACE932F5C5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587F7959-354F-8362-6549-D62767CD7A27}"/>
              </a:ext>
            </a:extLst>
          </p:cNvPr>
          <p:cNvSpPr>
            <a:spLocks noGrp="1"/>
          </p:cNvSpPr>
          <p:nvPr>
            <p:ph type="dt" sz="half" idx="10"/>
          </p:nvPr>
        </p:nvSpPr>
        <p:spPr/>
        <p:txBody>
          <a:bodyPr/>
          <a:lstStyle/>
          <a:p>
            <a:fld id="{61A7CDCB-90E5-374F-991E-765F901A18FD}" type="datetimeFigureOut">
              <a:rPr lang="en-TR" smtClean="0"/>
              <a:t>9.07.2024</a:t>
            </a:fld>
            <a:endParaRPr lang="en-TR"/>
          </a:p>
        </p:txBody>
      </p:sp>
      <p:sp>
        <p:nvSpPr>
          <p:cNvPr id="5" name="Footer Placeholder 4">
            <a:extLst>
              <a:ext uri="{FF2B5EF4-FFF2-40B4-BE49-F238E27FC236}">
                <a16:creationId xmlns:a16="http://schemas.microsoft.com/office/drawing/2014/main" id="{42518619-1443-BF1D-FADE-64C66579A470}"/>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EEEE5177-DDA0-B56B-40B8-1D04B370062C}"/>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1531002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36940-8BB6-8924-1ACD-2E5C18979222}"/>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07A77050-48B8-96E3-BD1A-48420D0FF4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D7998096-BA52-6822-4642-E031688F4CE6}"/>
              </a:ext>
            </a:extLst>
          </p:cNvPr>
          <p:cNvSpPr>
            <a:spLocks noGrp="1"/>
          </p:cNvSpPr>
          <p:nvPr>
            <p:ph type="dt" sz="half" idx="10"/>
          </p:nvPr>
        </p:nvSpPr>
        <p:spPr/>
        <p:txBody>
          <a:bodyPr/>
          <a:lstStyle/>
          <a:p>
            <a:fld id="{61A7CDCB-90E5-374F-991E-765F901A18FD}" type="datetimeFigureOut">
              <a:rPr lang="en-TR" smtClean="0"/>
              <a:t>9.07.2024</a:t>
            </a:fld>
            <a:endParaRPr lang="en-TR"/>
          </a:p>
        </p:txBody>
      </p:sp>
      <p:sp>
        <p:nvSpPr>
          <p:cNvPr id="5" name="Footer Placeholder 4">
            <a:extLst>
              <a:ext uri="{FF2B5EF4-FFF2-40B4-BE49-F238E27FC236}">
                <a16:creationId xmlns:a16="http://schemas.microsoft.com/office/drawing/2014/main" id="{98D4CA87-5AF7-DAA8-EC9F-C94DBCA32B8C}"/>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AEC99414-C47C-58E7-AC7F-1738D09B0B24}"/>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189642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2B02D-5835-EAEF-1A15-0235820540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R"/>
          </a:p>
        </p:txBody>
      </p:sp>
      <p:sp>
        <p:nvSpPr>
          <p:cNvPr id="3" name="Text Placeholder 2">
            <a:extLst>
              <a:ext uri="{FF2B5EF4-FFF2-40B4-BE49-F238E27FC236}">
                <a16:creationId xmlns:a16="http://schemas.microsoft.com/office/drawing/2014/main" id="{6BF52565-7B06-7821-6856-3B945C12A3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717D84-9FE8-0B80-F85F-4801F39BAF0E}"/>
              </a:ext>
            </a:extLst>
          </p:cNvPr>
          <p:cNvSpPr>
            <a:spLocks noGrp="1"/>
          </p:cNvSpPr>
          <p:nvPr>
            <p:ph type="dt" sz="half" idx="10"/>
          </p:nvPr>
        </p:nvSpPr>
        <p:spPr/>
        <p:txBody>
          <a:bodyPr/>
          <a:lstStyle/>
          <a:p>
            <a:fld id="{61A7CDCB-90E5-374F-991E-765F901A18FD}" type="datetimeFigureOut">
              <a:rPr lang="en-TR" smtClean="0"/>
              <a:t>9.07.2024</a:t>
            </a:fld>
            <a:endParaRPr lang="en-TR"/>
          </a:p>
        </p:txBody>
      </p:sp>
      <p:sp>
        <p:nvSpPr>
          <p:cNvPr id="5" name="Footer Placeholder 4">
            <a:extLst>
              <a:ext uri="{FF2B5EF4-FFF2-40B4-BE49-F238E27FC236}">
                <a16:creationId xmlns:a16="http://schemas.microsoft.com/office/drawing/2014/main" id="{8A5BD601-ECAE-F21B-135D-8DAA138F9E27}"/>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F1DE7C0A-79D9-C0D2-F56F-6C06933E3A6B}"/>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2015953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7347D-D57C-1133-EE4F-9BF78C7A2F41}"/>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19603CED-E7A6-E917-F901-A4D6D3EBE6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Content Placeholder 3">
            <a:extLst>
              <a:ext uri="{FF2B5EF4-FFF2-40B4-BE49-F238E27FC236}">
                <a16:creationId xmlns:a16="http://schemas.microsoft.com/office/drawing/2014/main" id="{789AE156-2B11-3767-1C5F-E41F5977DD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Date Placeholder 4">
            <a:extLst>
              <a:ext uri="{FF2B5EF4-FFF2-40B4-BE49-F238E27FC236}">
                <a16:creationId xmlns:a16="http://schemas.microsoft.com/office/drawing/2014/main" id="{A4E6C480-FC59-8F85-4A9E-3C3DD2FF3280}"/>
              </a:ext>
            </a:extLst>
          </p:cNvPr>
          <p:cNvSpPr>
            <a:spLocks noGrp="1"/>
          </p:cNvSpPr>
          <p:nvPr>
            <p:ph type="dt" sz="half" idx="10"/>
          </p:nvPr>
        </p:nvSpPr>
        <p:spPr/>
        <p:txBody>
          <a:bodyPr/>
          <a:lstStyle/>
          <a:p>
            <a:fld id="{61A7CDCB-90E5-374F-991E-765F901A18FD}" type="datetimeFigureOut">
              <a:rPr lang="en-TR" smtClean="0"/>
              <a:t>9.07.2024</a:t>
            </a:fld>
            <a:endParaRPr lang="en-TR"/>
          </a:p>
        </p:txBody>
      </p:sp>
      <p:sp>
        <p:nvSpPr>
          <p:cNvPr id="6" name="Footer Placeholder 5">
            <a:extLst>
              <a:ext uri="{FF2B5EF4-FFF2-40B4-BE49-F238E27FC236}">
                <a16:creationId xmlns:a16="http://schemas.microsoft.com/office/drawing/2014/main" id="{EF5C0D66-3CCF-CD02-C91F-7309813CEE0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71E0258A-528F-A9B3-6871-8CED298F5977}"/>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1965173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7CB99-1CB8-8401-B143-DA0707F11738}"/>
              </a:ext>
            </a:extLst>
          </p:cNvPr>
          <p:cNvSpPr>
            <a:spLocks noGrp="1"/>
          </p:cNvSpPr>
          <p:nvPr>
            <p:ph type="title"/>
          </p:nvPr>
        </p:nvSpPr>
        <p:spPr>
          <a:xfrm>
            <a:off x="839788" y="365125"/>
            <a:ext cx="10515600" cy="1325563"/>
          </a:xfrm>
        </p:spPr>
        <p:txBody>
          <a:bodyPr/>
          <a:lstStyle/>
          <a:p>
            <a:r>
              <a:rPr lang="en-US"/>
              <a:t>Click to edit Master title style</a:t>
            </a:r>
            <a:endParaRPr lang="en-TR"/>
          </a:p>
        </p:txBody>
      </p:sp>
      <p:sp>
        <p:nvSpPr>
          <p:cNvPr id="3" name="Text Placeholder 2">
            <a:extLst>
              <a:ext uri="{FF2B5EF4-FFF2-40B4-BE49-F238E27FC236}">
                <a16:creationId xmlns:a16="http://schemas.microsoft.com/office/drawing/2014/main" id="{AA1423C1-705C-7C21-A72F-2A6371BCE8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394EF5-58CB-AFD9-8C6E-E91119B98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Text Placeholder 4">
            <a:extLst>
              <a:ext uri="{FF2B5EF4-FFF2-40B4-BE49-F238E27FC236}">
                <a16:creationId xmlns:a16="http://schemas.microsoft.com/office/drawing/2014/main" id="{7A8BF130-F04C-4A09-B66A-F10EDD55C3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FFDC74-D2C3-5172-0513-B861C190AA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7" name="Date Placeholder 6">
            <a:extLst>
              <a:ext uri="{FF2B5EF4-FFF2-40B4-BE49-F238E27FC236}">
                <a16:creationId xmlns:a16="http://schemas.microsoft.com/office/drawing/2014/main" id="{33EF14AB-B598-EFD0-6C15-92DF0C3459B6}"/>
              </a:ext>
            </a:extLst>
          </p:cNvPr>
          <p:cNvSpPr>
            <a:spLocks noGrp="1"/>
          </p:cNvSpPr>
          <p:nvPr>
            <p:ph type="dt" sz="half" idx="10"/>
          </p:nvPr>
        </p:nvSpPr>
        <p:spPr/>
        <p:txBody>
          <a:bodyPr/>
          <a:lstStyle/>
          <a:p>
            <a:fld id="{61A7CDCB-90E5-374F-991E-765F901A18FD}" type="datetimeFigureOut">
              <a:rPr lang="en-TR" smtClean="0"/>
              <a:t>9.07.2024</a:t>
            </a:fld>
            <a:endParaRPr lang="en-TR"/>
          </a:p>
        </p:txBody>
      </p:sp>
      <p:sp>
        <p:nvSpPr>
          <p:cNvPr id="8" name="Footer Placeholder 7">
            <a:extLst>
              <a:ext uri="{FF2B5EF4-FFF2-40B4-BE49-F238E27FC236}">
                <a16:creationId xmlns:a16="http://schemas.microsoft.com/office/drawing/2014/main" id="{7F7E683B-0CB2-FFB8-EA20-779B1F832ABD}"/>
              </a:ext>
            </a:extLst>
          </p:cNvPr>
          <p:cNvSpPr>
            <a:spLocks noGrp="1"/>
          </p:cNvSpPr>
          <p:nvPr>
            <p:ph type="ftr" sz="quarter" idx="11"/>
          </p:nvPr>
        </p:nvSpPr>
        <p:spPr/>
        <p:txBody>
          <a:bodyPr/>
          <a:lstStyle/>
          <a:p>
            <a:endParaRPr lang="en-TR"/>
          </a:p>
        </p:txBody>
      </p:sp>
      <p:sp>
        <p:nvSpPr>
          <p:cNvPr id="9" name="Slide Number Placeholder 8">
            <a:extLst>
              <a:ext uri="{FF2B5EF4-FFF2-40B4-BE49-F238E27FC236}">
                <a16:creationId xmlns:a16="http://schemas.microsoft.com/office/drawing/2014/main" id="{E15993D2-7B7C-EBF8-7CF6-89E40D470081}"/>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3660681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32FD8-F4A2-83E2-91D0-8C4C8E1AF267}"/>
              </a:ext>
            </a:extLst>
          </p:cNvPr>
          <p:cNvSpPr>
            <a:spLocks noGrp="1"/>
          </p:cNvSpPr>
          <p:nvPr>
            <p:ph type="title"/>
          </p:nvPr>
        </p:nvSpPr>
        <p:spPr/>
        <p:txBody>
          <a:bodyPr/>
          <a:lstStyle/>
          <a:p>
            <a:r>
              <a:rPr lang="en-US"/>
              <a:t>Click to edit Master title style</a:t>
            </a:r>
            <a:endParaRPr lang="en-TR"/>
          </a:p>
        </p:txBody>
      </p:sp>
      <p:sp>
        <p:nvSpPr>
          <p:cNvPr id="3" name="Date Placeholder 2">
            <a:extLst>
              <a:ext uri="{FF2B5EF4-FFF2-40B4-BE49-F238E27FC236}">
                <a16:creationId xmlns:a16="http://schemas.microsoft.com/office/drawing/2014/main" id="{CD16D618-8D7F-CEC7-9311-B6FD2D228A5B}"/>
              </a:ext>
            </a:extLst>
          </p:cNvPr>
          <p:cNvSpPr>
            <a:spLocks noGrp="1"/>
          </p:cNvSpPr>
          <p:nvPr>
            <p:ph type="dt" sz="half" idx="10"/>
          </p:nvPr>
        </p:nvSpPr>
        <p:spPr/>
        <p:txBody>
          <a:bodyPr/>
          <a:lstStyle/>
          <a:p>
            <a:fld id="{61A7CDCB-90E5-374F-991E-765F901A18FD}" type="datetimeFigureOut">
              <a:rPr lang="en-TR" smtClean="0"/>
              <a:t>9.07.2024</a:t>
            </a:fld>
            <a:endParaRPr lang="en-TR"/>
          </a:p>
        </p:txBody>
      </p:sp>
      <p:sp>
        <p:nvSpPr>
          <p:cNvPr id="4" name="Footer Placeholder 3">
            <a:extLst>
              <a:ext uri="{FF2B5EF4-FFF2-40B4-BE49-F238E27FC236}">
                <a16:creationId xmlns:a16="http://schemas.microsoft.com/office/drawing/2014/main" id="{3DB01AF9-C859-5B74-C22F-36F32D909734}"/>
              </a:ext>
            </a:extLst>
          </p:cNvPr>
          <p:cNvSpPr>
            <a:spLocks noGrp="1"/>
          </p:cNvSpPr>
          <p:nvPr>
            <p:ph type="ftr" sz="quarter" idx="11"/>
          </p:nvPr>
        </p:nvSpPr>
        <p:spPr/>
        <p:txBody>
          <a:bodyPr/>
          <a:lstStyle/>
          <a:p>
            <a:endParaRPr lang="en-TR"/>
          </a:p>
        </p:txBody>
      </p:sp>
      <p:sp>
        <p:nvSpPr>
          <p:cNvPr id="5" name="Slide Number Placeholder 4">
            <a:extLst>
              <a:ext uri="{FF2B5EF4-FFF2-40B4-BE49-F238E27FC236}">
                <a16:creationId xmlns:a16="http://schemas.microsoft.com/office/drawing/2014/main" id="{C8570FD7-31C7-F95E-891F-55FCA815A4A7}"/>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2607282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750A7B-836B-A308-4F73-49211698786E}"/>
              </a:ext>
            </a:extLst>
          </p:cNvPr>
          <p:cNvSpPr>
            <a:spLocks noGrp="1"/>
          </p:cNvSpPr>
          <p:nvPr>
            <p:ph type="dt" sz="half" idx="10"/>
          </p:nvPr>
        </p:nvSpPr>
        <p:spPr/>
        <p:txBody>
          <a:bodyPr/>
          <a:lstStyle/>
          <a:p>
            <a:fld id="{61A7CDCB-90E5-374F-991E-765F901A18FD}" type="datetimeFigureOut">
              <a:rPr lang="en-TR" smtClean="0"/>
              <a:t>9.07.2024</a:t>
            </a:fld>
            <a:endParaRPr lang="en-TR"/>
          </a:p>
        </p:txBody>
      </p:sp>
      <p:sp>
        <p:nvSpPr>
          <p:cNvPr id="3" name="Footer Placeholder 2">
            <a:extLst>
              <a:ext uri="{FF2B5EF4-FFF2-40B4-BE49-F238E27FC236}">
                <a16:creationId xmlns:a16="http://schemas.microsoft.com/office/drawing/2014/main" id="{E964C941-E7C5-9F09-373B-1EE4498605AE}"/>
              </a:ext>
            </a:extLst>
          </p:cNvPr>
          <p:cNvSpPr>
            <a:spLocks noGrp="1"/>
          </p:cNvSpPr>
          <p:nvPr>
            <p:ph type="ftr" sz="quarter" idx="11"/>
          </p:nvPr>
        </p:nvSpPr>
        <p:spPr/>
        <p:txBody>
          <a:bodyPr/>
          <a:lstStyle/>
          <a:p>
            <a:endParaRPr lang="en-TR"/>
          </a:p>
        </p:txBody>
      </p:sp>
      <p:sp>
        <p:nvSpPr>
          <p:cNvPr id="4" name="Slide Number Placeholder 3">
            <a:extLst>
              <a:ext uri="{FF2B5EF4-FFF2-40B4-BE49-F238E27FC236}">
                <a16:creationId xmlns:a16="http://schemas.microsoft.com/office/drawing/2014/main" id="{2F4A8456-64D6-5526-AE48-638494EE41AA}"/>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88771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999E6-47CA-DE42-094B-75D91A4F72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Content Placeholder 2">
            <a:extLst>
              <a:ext uri="{FF2B5EF4-FFF2-40B4-BE49-F238E27FC236}">
                <a16:creationId xmlns:a16="http://schemas.microsoft.com/office/drawing/2014/main" id="{F444DCE2-C11C-DE4F-9156-2CA1BC0A8D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Text Placeholder 3">
            <a:extLst>
              <a:ext uri="{FF2B5EF4-FFF2-40B4-BE49-F238E27FC236}">
                <a16:creationId xmlns:a16="http://schemas.microsoft.com/office/drawing/2014/main" id="{C33DCFC8-3304-BD2C-58F9-C919265FE3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675C16-D6B4-D47B-2BB2-92037F5583C0}"/>
              </a:ext>
            </a:extLst>
          </p:cNvPr>
          <p:cNvSpPr>
            <a:spLocks noGrp="1"/>
          </p:cNvSpPr>
          <p:nvPr>
            <p:ph type="dt" sz="half" idx="10"/>
          </p:nvPr>
        </p:nvSpPr>
        <p:spPr/>
        <p:txBody>
          <a:bodyPr/>
          <a:lstStyle/>
          <a:p>
            <a:fld id="{61A7CDCB-90E5-374F-991E-765F901A18FD}" type="datetimeFigureOut">
              <a:rPr lang="en-TR" smtClean="0"/>
              <a:t>9.07.2024</a:t>
            </a:fld>
            <a:endParaRPr lang="en-TR"/>
          </a:p>
        </p:txBody>
      </p:sp>
      <p:sp>
        <p:nvSpPr>
          <p:cNvPr id="6" name="Footer Placeholder 5">
            <a:extLst>
              <a:ext uri="{FF2B5EF4-FFF2-40B4-BE49-F238E27FC236}">
                <a16:creationId xmlns:a16="http://schemas.microsoft.com/office/drawing/2014/main" id="{E3B6CC4F-545D-C588-60E6-85F37735DECC}"/>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1843038E-F869-7A9D-B775-0846B6E47786}"/>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386459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0580-4599-9C24-4C2E-990E737E2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Picture Placeholder 2">
            <a:extLst>
              <a:ext uri="{FF2B5EF4-FFF2-40B4-BE49-F238E27FC236}">
                <a16:creationId xmlns:a16="http://schemas.microsoft.com/office/drawing/2014/main" id="{B836B164-9AA7-959D-A681-D8FE2A941B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R"/>
          </a:p>
        </p:txBody>
      </p:sp>
      <p:sp>
        <p:nvSpPr>
          <p:cNvPr id="4" name="Text Placeholder 3">
            <a:extLst>
              <a:ext uri="{FF2B5EF4-FFF2-40B4-BE49-F238E27FC236}">
                <a16:creationId xmlns:a16="http://schemas.microsoft.com/office/drawing/2014/main" id="{64E3568B-FB86-0E94-8B50-D4C93F8A5C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B81552-8B73-0737-333F-CF38937E78AF}"/>
              </a:ext>
            </a:extLst>
          </p:cNvPr>
          <p:cNvSpPr>
            <a:spLocks noGrp="1"/>
          </p:cNvSpPr>
          <p:nvPr>
            <p:ph type="dt" sz="half" idx="10"/>
          </p:nvPr>
        </p:nvSpPr>
        <p:spPr/>
        <p:txBody>
          <a:bodyPr/>
          <a:lstStyle/>
          <a:p>
            <a:fld id="{61A7CDCB-90E5-374F-991E-765F901A18FD}" type="datetimeFigureOut">
              <a:rPr lang="en-TR" smtClean="0"/>
              <a:t>9.07.2024</a:t>
            </a:fld>
            <a:endParaRPr lang="en-TR"/>
          </a:p>
        </p:txBody>
      </p:sp>
      <p:sp>
        <p:nvSpPr>
          <p:cNvPr id="6" name="Footer Placeholder 5">
            <a:extLst>
              <a:ext uri="{FF2B5EF4-FFF2-40B4-BE49-F238E27FC236}">
                <a16:creationId xmlns:a16="http://schemas.microsoft.com/office/drawing/2014/main" id="{CB4A86BA-48BE-37DD-41FD-67D0C6F7706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7D83CD3C-3A72-ED67-B1E9-EA1501236351}"/>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3731538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C989A3-7E1A-1B8C-A771-247A0D85AA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R"/>
          </a:p>
        </p:txBody>
      </p:sp>
      <p:sp>
        <p:nvSpPr>
          <p:cNvPr id="3" name="Text Placeholder 2">
            <a:extLst>
              <a:ext uri="{FF2B5EF4-FFF2-40B4-BE49-F238E27FC236}">
                <a16:creationId xmlns:a16="http://schemas.microsoft.com/office/drawing/2014/main" id="{E39EFB1B-1542-0FF0-E54D-3D5E4D4073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5D709B9B-9399-E7CA-61FC-0425A20A78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7CDCB-90E5-374F-991E-765F901A18FD}" type="datetimeFigureOut">
              <a:rPr lang="en-TR" smtClean="0"/>
              <a:t>9.07.2024</a:t>
            </a:fld>
            <a:endParaRPr lang="en-TR"/>
          </a:p>
        </p:txBody>
      </p:sp>
      <p:sp>
        <p:nvSpPr>
          <p:cNvPr id="5" name="Footer Placeholder 4">
            <a:extLst>
              <a:ext uri="{FF2B5EF4-FFF2-40B4-BE49-F238E27FC236}">
                <a16:creationId xmlns:a16="http://schemas.microsoft.com/office/drawing/2014/main" id="{59D43557-8088-B522-E5C2-1DE9862F40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R"/>
          </a:p>
        </p:txBody>
      </p:sp>
      <p:sp>
        <p:nvSpPr>
          <p:cNvPr id="6" name="Slide Number Placeholder 5">
            <a:extLst>
              <a:ext uri="{FF2B5EF4-FFF2-40B4-BE49-F238E27FC236}">
                <a16:creationId xmlns:a16="http://schemas.microsoft.com/office/drawing/2014/main" id="{9FE3E160-0471-3742-781D-CA74381815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4A2BB-67FF-F248-B254-0CC74C933548}" type="slidenum">
              <a:rPr lang="en-TR" smtClean="0"/>
              <a:t>‹#›</a:t>
            </a:fld>
            <a:endParaRPr lang="en-TR"/>
          </a:p>
        </p:txBody>
      </p:sp>
    </p:spTree>
    <p:extLst>
      <p:ext uri="{BB962C8B-B14F-4D97-AF65-F5344CB8AC3E}">
        <p14:creationId xmlns:p14="http://schemas.microsoft.com/office/powerpoint/2010/main" val="12254486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cigdem.guler@ozyegin.edu.t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zyegin.edu.tr/tr/profesyonel-gelisim/ogrenciler-icin/staj-v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cigdem.guler@ozyegin.edu.tr" TargetMode="External"/><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 Id="rId4" Type="http://schemas.openxmlformats.org/officeDocument/2006/relationships/hyperlink" Target="https://www.ozyegin.edu.tr/tr/uluslararasi-iliskiler/lisans-ba-programi/staj"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C0A4-D0C3-AB85-74B4-540503A4E785}"/>
              </a:ext>
            </a:extLst>
          </p:cNvPr>
          <p:cNvSpPr>
            <a:spLocks noGrp="1"/>
          </p:cNvSpPr>
          <p:nvPr>
            <p:ph type="ctrTitle"/>
          </p:nvPr>
        </p:nvSpPr>
        <p:spPr/>
        <p:txBody>
          <a:bodyPr/>
          <a:lstStyle/>
          <a:p>
            <a:r>
              <a:rPr lang="en-TR" dirty="0"/>
              <a:t>IR 390 Zorunlu Staj</a:t>
            </a:r>
          </a:p>
        </p:txBody>
      </p:sp>
      <p:sp>
        <p:nvSpPr>
          <p:cNvPr id="3" name="Subtitle 2">
            <a:extLst>
              <a:ext uri="{FF2B5EF4-FFF2-40B4-BE49-F238E27FC236}">
                <a16:creationId xmlns:a16="http://schemas.microsoft.com/office/drawing/2014/main" id="{0B616D26-5825-EC2B-05B1-9FAA07050036}"/>
              </a:ext>
            </a:extLst>
          </p:cNvPr>
          <p:cNvSpPr>
            <a:spLocks noGrp="1"/>
          </p:cNvSpPr>
          <p:nvPr>
            <p:ph type="subTitle" idx="1"/>
          </p:nvPr>
        </p:nvSpPr>
        <p:spPr/>
        <p:txBody>
          <a:bodyPr/>
          <a:lstStyle/>
          <a:p>
            <a:endParaRPr lang="en-TR"/>
          </a:p>
        </p:txBody>
      </p:sp>
    </p:spTree>
    <p:extLst>
      <p:ext uri="{BB962C8B-B14F-4D97-AF65-F5344CB8AC3E}">
        <p14:creationId xmlns:p14="http://schemas.microsoft.com/office/powerpoint/2010/main" val="2152405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1BB6-6C56-19C1-A075-02CBB5E22569}"/>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70B26B29-408C-72E3-46A7-2AFDEFFBB066}"/>
              </a:ext>
            </a:extLst>
          </p:cNvPr>
          <p:cNvSpPr>
            <a:spLocks noGrp="1"/>
          </p:cNvSpPr>
          <p:nvPr>
            <p:ph idx="1"/>
          </p:nvPr>
        </p:nvSpPr>
        <p:spPr/>
        <p:txBody>
          <a:bodyPr>
            <a:normAutofit/>
          </a:bodyPr>
          <a:lstStyle/>
          <a:p>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Bu formların</a:t>
            </a:r>
            <a:r>
              <a:rPr lang="tr-TR" sz="1800" b="1" dirty="0">
                <a:effectLst/>
                <a:latin typeface="Avenir Book" panose="02000503020000020003" pitchFamily="2" charset="0"/>
                <a:ea typeface="Times New Roman" panose="02020603050405020304" pitchFamily="18" charset="0"/>
                <a:cs typeface="Times New Roman" panose="02020603050405020304" pitchFamily="18" charset="0"/>
              </a:rPr>
              <a:t> kesinlikle el yazısı ile doldurulmaması</a:t>
            </a:r>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 ıslak imzalar dışındaki bütün bilgilerin bilgisayarda tuşlanması gerekmektedir. El yazısının okunmadığı durumlarda hatalı/eksik bilgilerin sisteme girilmesi stajınızın geçersiz hale gelmesine sebep olabilir.</a:t>
            </a:r>
            <a:r>
              <a:rPr lang="en-TR" dirty="0">
                <a:effectLst/>
              </a:rPr>
              <a:t> </a:t>
            </a:r>
          </a:p>
          <a:p>
            <a:endParaRPr lang="en-TR" dirty="0"/>
          </a:p>
          <a:p>
            <a:r>
              <a:rPr lang="en-TR" dirty="0"/>
              <a:t>NOT: *** </a:t>
            </a:r>
            <a:r>
              <a:rPr lang="en-US" sz="2800" b="1" dirty="0" err="1">
                <a:effectLst/>
                <a:latin typeface="Arial" panose="020B0604020202020204" pitchFamily="34" charset="0"/>
                <a:ea typeface="Times New Roman" panose="02020603050405020304" pitchFamily="18" charset="0"/>
              </a:rPr>
              <a:t>Staj</a:t>
            </a:r>
            <a:r>
              <a:rPr lang="en-US" sz="2800" b="1" dirty="0">
                <a:effectLst/>
                <a:latin typeface="Arial" panose="020B0604020202020204" pitchFamily="34" charset="0"/>
                <a:ea typeface="Times New Roman" panose="02020603050405020304" pitchFamily="18" charset="0"/>
              </a:rPr>
              <a:t> </a:t>
            </a:r>
            <a:r>
              <a:rPr lang="en-US" sz="2800" b="1" dirty="0" err="1">
                <a:effectLst/>
                <a:latin typeface="Arial" panose="020B0604020202020204" pitchFamily="34" charset="0"/>
                <a:ea typeface="Times New Roman" panose="02020603050405020304" pitchFamily="18" charset="0"/>
              </a:rPr>
              <a:t>bilgilendirme</a:t>
            </a:r>
            <a:r>
              <a:rPr lang="en-US" sz="2800" b="1" dirty="0">
                <a:effectLst/>
                <a:latin typeface="Arial" panose="020B0604020202020204" pitchFamily="34" charset="0"/>
                <a:ea typeface="Times New Roman" panose="02020603050405020304" pitchFamily="18" charset="0"/>
              </a:rPr>
              <a:t> </a:t>
            </a:r>
            <a:r>
              <a:rPr lang="en-US" sz="2800" b="1" dirty="0" err="1">
                <a:effectLst/>
                <a:latin typeface="Arial" panose="020B0604020202020204" pitchFamily="34" charset="0"/>
                <a:ea typeface="Times New Roman" panose="02020603050405020304" pitchFamily="18" charset="0"/>
              </a:rPr>
              <a:t>formu</a:t>
            </a:r>
            <a:r>
              <a:rPr lang="en-US" sz="2800" b="1" dirty="0">
                <a:effectLst/>
                <a:latin typeface="Arial" panose="020B0604020202020204" pitchFamily="34" charset="0"/>
                <a:ea typeface="Times New Roman" panose="02020603050405020304" pitchFamily="18" charset="0"/>
              </a:rPr>
              <a:t> ***</a:t>
            </a:r>
            <a:endParaRPr lang="en-TR" sz="2800" b="1" dirty="0">
              <a:effectLst/>
              <a:latin typeface="Times New Roman" panose="02020603050405020304" pitchFamily="18" charset="0"/>
              <a:ea typeface="Times New Roman" panose="02020603050405020304" pitchFamily="18" charset="0"/>
            </a:endParaRPr>
          </a:p>
          <a:p>
            <a:r>
              <a:rPr lang="en-TR" dirty="0"/>
              <a:t>Bu formu önce siz sonra staj yapacağınız kurum ıslak olarak imzalayıp kaşeledikten sonra Fakülte Sekreterliğine (Çiğdem Güler) teslim eder. Ben bu formu siz bu şekilde teslim ettikten sonra imzalayacağım. Daha önce değil.</a:t>
            </a:r>
          </a:p>
          <a:p>
            <a:r>
              <a:rPr lang="en-TR" dirty="0"/>
              <a:t>Yani: </a:t>
            </a:r>
            <a:r>
              <a:rPr lang="en-US" sz="2800" dirty="0" err="1">
                <a:effectLst/>
                <a:latin typeface="Arial" panose="020B0604020202020204" pitchFamily="34" charset="0"/>
                <a:ea typeface="Times New Roman" panose="02020603050405020304" pitchFamily="18" charset="0"/>
              </a:rPr>
              <a:t>Staj</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bilgilendirme</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formu</a:t>
            </a:r>
            <a:r>
              <a:rPr lang="en-US" dirty="0" err="1">
                <a:latin typeface="Arial" panose="020B0604020202020204" pitchFamily="34" charset="0"/>
                <a:ea typeface="Times New Roman" panose="02020603050405020304" pitchFamily="18" charset="0"/>
              </a:rPr>
              <a:t>na</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imzayı</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en</a:t>
            </a:r>
            <a:r>
              <a:rPr lang="en-US" dirty="0">
                <a:latin typeface="Arial" panose="020B0604020202020204" pitchFamily="34" charset="0"/>
                <a:ea typeface="Times New Roman" panose="02020603050405020304" pitchFamily="18" charset="0"/>
              </a:rPr>
              <a:t> son” ben </a:t>
            </a:r>
            <a:r>
              <a:rPr lang="en-US" dirty="0" err="1">
                <a:latin typeface="Arial" panose="020B0604020202020204" pitchFamily="34" charset="0"/>
                <a:ea typeface="Times New Roman" panose="02020603050405020304" pitchFamily="18" charset="0"/>
              </a:rPr>
              <a:t>atacağım</a:t>
            </a:r>
            <a:r>
              <a:rPr lang="en-US" dirty="0">
                <a:latin typeface="Arial" panose="020B0604020202020204" pitchFamily="34" charset="0"/>
                <a:ea typeface="Times New Roman" panose="02020603050405020304" pitchFamily="18" charset="0"/>
              </a:rPr>
              <a:t>.</a:t>
            </a:r>
            <a:endParaRPr lang="en-TR" sz="28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1744893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11D4-0F7E-7597-1E4A-A0A3F02B5D6F}"/>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F6CE81DF-C52D-9F6B-D4BA-84ADBFF84FDC}"/>
              </a:ext>
            </a:extLst>
          </p:cNvPr>
          <p:cNvSpPr>
            <a:spLocks noGrp="1"/>
          </p:cNvSpPr>
          <p:nvPr>
            <p:ph idx="1"/>
          </p:nvPr>
        </p:nvSpPr>
        <p:spPr/>
        <p:txBody>
          <a:bodyPr/>
          <a:lstStyle/>
          <a:p>
            <a:r>
              <a:rPr lang="en-TR" dirty="0"/>
              <a:t>Staj tarihlerinde herhangi bir değişiklik olması halinde derhal öğrenci </a:t>
            </a:r>
            <a:r>
              <a:rPr lang="en-US" dirty="0" err="1">
                <a:latin typeface="Arial" panose="020B0604020202020204" pitchFamily="34" charset="0"/>
              </a:rPr>
              <a:t>Fakülte</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Sekreterliğine</a:t>
            </a:r>
            <a:r>
              <a:rPr lang="en-US" sz="2800" dirty="0">
                <a:effectLst/>
                <a:latin typeface="Arial" panose="020B0604020202020204" pitchFamily="34" charset="0"/>
                <a:ea typeface="Times New Roman" panose="02020603050405020304" pitchFamily="18" charset="0"/>
              </a:rPr>
              <a:t> </a:t>
            </a:r>
            <a:r>
              <a:rPr lang="en-TR" dirty="0"/>
              <a:t>bilgi vermelidir (</a:t>
            </a:r>
            <a:r>
              <a:rPr lang="en-TR" dirty="0">
                <a:hlinkClick r:id="rId2"/>
              </a:rPr>
              <a:t>cigdem.guler@ozyegin.edu.tr</a:t>
            </a:r>
            <a:r>
              <a:rPr lang="en-TR" dirty="0"/>
              <a:t>) </a:t>
            </a:r>
          </a:p>
          <a:p>
            <a:r>
              <a:rPr lang="en-TR" dirty="0"/>
              <a:t>Hastalık durumu</a:t>
            </a:r>
          </a:p>
        </p:txBody>
      </p:sp>
    </p:spTree>
    <p:extLst>
      <p:ext uri="{BB962C8B-B14F-4D97-AF65-F5344CB8AC3E}">
        <p14:creationId xmlns:p14="http://schemas.microsoft.com/office/powerpoint/2010/main" val="1729699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31896-5183-0358-A705-4E9BB1A2D0CB}"/>
              </a:ext>
            </a:extLst>
          </p:cNvPr>
          <p:cNvSpPr>
            <a:spLocks noGrp="1"/>
          </p:cNvSpPr>
          <p:nvPr>
            <p:ph type="title"/>
          </p:nvPr>
        </p:nvSpPr>
        <p:spPr/>
        <p:txBody>
          <a:bodyPr>
            <a:normAutofit fontScale="90000"/>
          </a:bodyPr>
          <a:lstStyle/>
          <a:p>
            <a:br>
              <a:rPr lang="en-US" dirty="0">
                <a:latin typeface="Calibri" panose="020F0502020204030204" pitchFamily="34" charset="0"/>
                <a:ea typeface="Times New Roman" panose="02020603050405020304" pitchFamily="18" charset="0"/>
              </a:rPr>
            </a:br>
            <a:r>
              <a:rPr lang="en-US" dirty="0" err="1">
                <a:latin typeface="Calibri" panose="020F0502020204030204" pitchFamily="34" charset="0"/>
                <a:ea typeface="Times New Roman" panose="02020603050405020304" pitchFamily="18" charset="0"/>
              </a:rPr>
              <a:t>Staj</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bitiminde</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öğrencilerin</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teslim</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etmesi</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gereken</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belgeler</a:t>
            </a:r>
            <a:r>
              <a:rPr lang="en-US" dirty="0">
                <a:latin typeface="Calibri" panose="020F0502020204030204" pitchFamily="34" charset="0"/>
                <a:ea typeface="Times New Roman" panose="02020603050405020304" pitchFamily="18" charset="0"/>
              </a:rPr>
              <a:t>:</a:t>
            </a:r>
            <a:br>
              <a:rPr lang="en-TR" dirty="0">
                <a:latin typeface="Times New Roman" panose="02020603050405020304" pitchFamily="18" charset="0"/>
                <a:ea typeface="Times New Roman" panose="02020603050405020304" pitchFamily="18" charset="0"/>
              </a:rPr>
            </a:br>
            <a:endParaRPr lang="en-TR" dirty="0"/>
          </a:p>
        </p:txBody>
      </p:sp>
      <p:sp>
        <p:nvSpPr>
          <p:cNvPr id="3" name="Content Placeholder 2">
            <a:extLst>
              <a:ext uri="{FF2B5EF4-FFF2-40B4-BE49-F238E27FC236}">
                <a16:creationId xmlns:a16="http://schemas.microsoft.com/office/drawing/2014/main" id="{A1050BD8-611B-E888-C5B9-CBD5F6971026}"/>
              </a:ext>
            </a:extLst>
          </p:cNvPr>
          <p:cNvSpPr>
            <a:spLocks noGrp="1"/>
          </p:cNvSpPr>
          <p:nvPr>
            <p:ph idx="1"/>
          </p:nvPr>
        </p:nvSpPr>
        <p:spPr/>
        <p:txBody>
          <a:bodyPr>
            <a:normAutofit fontScale="92500"/>
          </a:bodyPr>
          <a:lstStyle/>
          <a:p>
            <a:pPr marL="342900" indent="-342900" algn="just">
              <a:buFont typeface="+mj-lt"/>
              <a:buAutoNum type="arabicParenR"/>
            </a:pP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Genel</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süresince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yapılan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çalışmaların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kaydedildiği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süresince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yapılan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işlerin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detaylı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anlatımı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teorik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pratik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açıklamalar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yazılır</a:t>
            </a:r>
            <a:r>
              <a:rPr lang="en-US" sz="1800" dirty="0">
                <a:effectLst/>
                <a:latin typeface="Calibri" panose="020F0502020204030204" pitchFamily="34" charset="0"/>
                <a:ea typeface="Times New Roman" panose="02020603050405020304" pitchFamily="18" charset="0"/>
              </a:rPr>
              <a:t>. Buna ek </a:t>
            </a:r>
            <a:r>
              <a:rPr lang="en-US" sz="1800" dirty="0" err="1">
                <a:effectLst/>
                <a:latin typeface="Calibri" panose="020F0502020204030204" pitchFamily="34" charset="0"/>
                <a:ea typeface="Times New Roman" panose="02020603050405020304" pitchFamily="18" charset="0"/>
              </a:rPr>
              <a:t>olarak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öğrendiğiniz</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bilgiler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edindiğiniz</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becerilerin</a:t>
            </a:r>
            <a:r>
              <a:rPr lang="en-US" sz="1800" dirty="0">
                <a:effectLst/>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aldığınız</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derslerle</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bağlantısı</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kurulmalıdır</a:t>
            </a:r>
            <a:r>
              <a:rPr lang="en-US" sz="1800" dirty="0">
                <a:latin typeface="Calibri" panose="020F0502020204030204" pitchFamily="34" charset="0"/>
                <a:ea typeface="Times New Roman" panose="02020603050405020304" pitchFamily="18" charset="0"/>
              </a:rPr>
              <a:t>. Bu </a:t>
            </a:r>
            <a:r>
              <a:rPr lang="en-US" sz="1800" dirty="0" err="1">
                <a:latin typeface="Calibri" panose="020F0502020204030204" pitchFamily="34" charset="0"/>
                <a:ea typeface="Times New Roman" panose="02020603050405020304" pitchFamily="18" charset="0"/>
              </a:rPr>
              <a:t>derslerin</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hangileri</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olduğu</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belirtilmelidir</a:t>
            </a:r>
            <a:r>
              <a:rPr lang="en-US" sz="1800" dirty="0">
                <a:latin typeface="Calibri" panose="020F0502020204030204" pitchFamily="34" charset="0"/>
                <a:ea typeface="Times New Roman" panose="02020603050405020304" pitchFamily="18" charset="0"/>
              </a:rPr>
              <a:t>. </a:t>
            </a:r>
            <a:r>
              <a:rPr lang="en-US" sz="1800" dirty="0">
                <a:effectLst/>
                <a:latin typeface="Calibri" panose="020F0502020204030204" pitchFamily="34" charset="0"/>
                <a:ea typeface="Times New Roman" panose="02020603050405020304" pitchFamily="18" charset="0"/>
              </a:rPr>
              <a:t>Bu </a:t>
            </a:r>
            <a:r>
              <a:rPr lang="en-US" sz="1800" dirty="0" err="1">
                <a:effectLst/>
                <a:latin typeface="Calibri" panose="020F0502020204030204" pitchFamily="34" charset="0"/>
                <a:ea typeface="Times New Roman" panose="02020603050405020304" pitchFamily="18" charset="0"/>
              </a:rPr>
              <a:t>rapor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bitiminde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yazılabilir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Raporun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bilgisayarada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el</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değil</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İngilizce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gerekmektedir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Yaklaşık</a:t>
            </a:r>
            <a:r>
              <a:rPr lang="en-US" sz="1800" dirty="0">
                <a:effectLst/>
                <a:latin typeface="Calibri" panose="020F0502020204030204" pitchFamily="34" charset="0"/>
                <a:ea typeface="Times New Roman" panose="02020603050405020304" pitchFamily="18" charset="0"/>
              </a:rPr>
              <a:t> 2000 </a:t>
            </a:r>
            <a:r>
              <a:rPr lang="en-US" sz="1800" dirty="0" err="1">
                <a:effectLst/>
                <a:latin typeface="Calibri" panose="020F0502020204030204" pitchFamily="34" charset="0"/>
                <a:ea typeface="Times New Roman" panose="02020603050405020304" pitchFamily="18" charset="0"/>
              </a:rPr>
              <a:t>kelime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civarında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olması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beklenmektedir</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ve</a:t>
            </a:r>
            <a:r>
              <a:rPr lang="en-US" sz="1800" dirty="0">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hlinkClick r:id="rId2"/>
              </a:rPr>
              <a:t>irinternship@ozyegin.edu.tr</a:t>
            </a:r>
            <a:r>
              <a:rPr lang="tr-TR" sz="1800" dirty="0">
                <a:effectLst/>
                <a:latin typeface="Calibri" panose="020F0502020204030204" pitchFamily="34" charset="0"/>
                <a:ea typeface="Times New Roman" panose="02020603050405020304" pitchFamily="18" charset="0"/>
              </a:rPr>
              <a:t> adresine </a:t>
            </a:r>
            <a:r>
              <a:rPr lang="tr-TR" sz="1800">
                <a:effectLst/>
                <a:latin typeface="Calibri" panose="020F0502020204030204" pitchFamily="34" charset="0"/>
                <a:ea typeface="Times New Roman" panose="02020603050405020304" pitchFamily="18" charset="0"/>
              </a:rPr>
              <a:t>gönderilmelidir.</a:t>
            </a:r>
            <a:endParaRPr lang="en-TR"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arenR"/>
            </a:pPr>
            <a:r>
              <a:rPr lang="tr-TR" sz="1800" dirty="0">
                <a:effectLst/>
                <a:latin typeface="Calibri" panose="020F0502020204030204" pitchFamily="34" charset="0"/>
                <a:ea typeface="Times New Roman" panose="02020603050405020304" pitchFamily="18" charset="0"/>
              </a:rPr>
              <a:t>Staj Günlüğü:</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Günlük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çalışmaların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kaydedildiği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bir</a:t>
            </a:r>
            <a:r>
              <a:rPr lang="en-US" sz="1800" dirty="0">
                <a:effectLst/>
                <a:latin typeface="Calibri" panose="020F0502020204030204" pitchFamily="34" charset="0"/>
                <a:ea typeface="Times New Roman" panose="02020603050405020304" pitchFamily="18" charset="0"/>
              </a:rPr>
              <a:t> defter. </a:t>
            </a:r>
            <a:r>
              <a:rPr lang="tr-TR" sz="1800" dirty="0">
                <a:effectLst/>
                <a:latin typeface="Calibri" panose="020F0502020204030204" pitchFamily="34" charset="0"/>
                <a:ea typeface="Times New Roman" panose="02020603050405020304" pitchFamily="18" charset="0"/>
              </a:rPr>
              <a:t>Staj Günlüğü</a:t>
            </a:r>
            <a:r>
              <a:rPr lang="en-US" sz="1800" dirty="0">
                <a:effectLst/>
                <a:latin typeface="Calibri" panose="020F0502020204030204" pitchFamily="34" charset="0"/>
                <a:ea typeface="Times New Roman" panose="02020603050405020304" pitchFamily="18" charset="0"/>
              </a:rPr>
              <a:t>’</a:t>
            </a:r>
            <a:r>
              <a:rPr lang="en-US" sz="1800" dirty="0" err="1">
                <a:effectLst/>
                <a:latin typeface="Calibri" panose="020F0502020204030204" pitchFamily="34" charset="0"/>
                <a:ea typeface="Times New Roman" panose="02020603050405020304" pitchFamily="18" charset="0"/>
              </a:rPr>
              <a:t>nde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öğrenciler</a:t>
            </a:r>
            <a:r>
              <a:rPr lang="en-US" sz="1800" dirty="0">
                <a:effectLst/>
                <a:latin typeface="Calibri" panose="020F0502020204030204" pitchFamily="34" charset="0"/>
                <a:ea typeface="Times New Roman" panose="02020603050405020304" pitchFamily="18" charset="0"/>
              </a:rPr>
              <a:t> her </a:t>
            </a:r>
            <a:r>
              <a:rPr lang="en-US" sz="1800" dirty="0" err="1">
                <a:effectLst/>
                <a:latin typeface="Calibri" panose="020F0502020204030204" pitchFamily="34" charset="0"/>
                <a:ea typeface="Times New Roman" panose="02020603050405020304" pitchFamily="18" charset="0"/>
              </a:rPr>
              <a:t>gün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için</a:t>
            </a:r>
            <a:r>
              <a:rPr lang="en-US" sz="1800" dirty="0">
                <a:effectLst/>
                <a:latin typeface="Calibri" panose="020F0502020204030204" pitchFamily="34" charset="0"/>
                <a:ea typeface="Times New Roman" panose="02020603050405020304" pitchFamily="18" charset="0"/>
              </a:rPr>
              <a:t> ne </a:t>
            </a:r>
            <a:r>
              <a:rPr lang="en-US" sz="1800" dirty="0" err="1">
                <a:effectLst/>
                <a:latin typeface="Calibri" panose="020F0502020204030204" pitchFamily="34" charset="0"/>
                <a:ea typeface="Times New Roman" panose="02020603050405020304" pitchFamily="18" charset="0"/>
              </a:rPr>
              <a:t>yaptıklarını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özetlerler</a:t>
            </a:r>
            <a:r>
              <a:rPr lang="en-US" sz="1800" dirty="0">
                <a:effectLst/>
                <a:latin typeface="Calibri" panose="020F0502020204030204" pitchFamily="34" charset="0"/>
                <a:ea typeface="Times New Roman" panose="02020603050405020304" pitchFamily="18" charset="0"/>
              </a:rPr>
              <a:t>. Her </a:t>
            </a:r>
            <a:r>
              <a:rPr lang="en-US" sz="1800" dirty="0" err="1">
                <a:effectLst/>
                <a:latin typeface="Calibri" panose="020F0502020204030204" pitchFamily="34" charset="0"/>
                <a:ea typeface="Times New Roman" panose="02020603050405020304" pitchFamily="18" charset="0"/>
              </a:rPr>
              <a:t>günün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tarihi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açıkça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belirtilmelidir</a:t>
            </a:r>
            <a:r>
              <a:rPr lang="en-US" sz="1800" dirty="0">
                <a:effectLst/>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Staj Günlüğü</a:t>
            </a:r>
            <a:r>
              <a:rPr lang="en-US" sz="1800" dirty="0">
                <a:effectLst/>
                <a:latin typeface="Calibri" panose="020F0502020204030204" pitchFamily="34" charset="0"/>
                <a:ea typeface="Times New Roman" panose="02020603050405020304" pitchFamily="18" charset="0"/>
              </a:rPr>
              <a:t>’</a:t>
            </a:r>
            <a:r>
              <a:rPr lang="en-US" sz="1800" dirty="0" err="1">
                <a:effectLst/>
                <a:latin typeface="Calibri" panose="020F0502020204030204" pitchFamily="34" charset="0"/>
                <a:ea typeface="Times New Roman" panose="02020603050405020304" pitchFamily="18" charset="0"/>
              </a:rPr>
              <a:t>nün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esnasında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günlük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olarak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tavsiye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edilir</a:t>
            </a:r>
            <a:r>
              <a:rPr lang="en-US" sz="1800" dirty="0">
                <a:effectLst/>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Staj</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Günlüğü’nün</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bilgisayarada</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el</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yazısı</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değil</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ve</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İngilizce</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yazılması</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gerekmektedir</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Ardından</a:t>
            </a:r>
            <a:r>
              <a:rPr lang="en-US" sz="1800" dirty="0">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Staj </a:t>
            </a:r>
            <a:r>
              <a:rPr lang="tr-TR" sz="1800" dirty="0" err="1">
                <a:effectLst/>
                <a:latin typeface="Calibri" panose="020F0502020204030204" pitchFamily="34" charset="0"/>
                <a:ea typeface="Times New Roman" panose="02020603050405020304" pitchFamily="18" charset="0"/>
              </a:rPr>
              <a:t>Günlüğü’nün</a:t>
            </a:r>
            <a:r>
              <a:rPr lang="tr-TR" sz="1800" dirty="0">
                <a:effectLst/>
                <a:latin typeface="Calibri" panose="020F0502020204030204" pitchFamily="34" charset="0"/>
                <a:ea typeface="Times New Roman" panose="02020603050405020304" pitchFamily="18" charset="0"/>
              </a:rPr>
              <a:t> çıktısı alınmalı ve </a:t>
            </a:r>
            <a:r>
              <a:rPr lang="en-US" sz="1800" dirty="0" err="1">
                <a:effectLst/>
                <a:latin typeface="Calibri" panose="020F0502020204030204" pitchFamily="34" charset="0"/>
                <a:ea typeface="Times New Roman" panose="02020603050405020304" pitchFamily="18" charset="0"/>
              </a:rPr>
              <a:t>öğrencinin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stajını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yetkili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her </a:t>
            </a:r>
            <a:r>
              <a:rPr lang="en-US" sz="1800" b="1" dirty="0" err="1">
                <a:effectLst/>
                <a:latin typeface="Calibri" panose="020F0502020204030204" pitchFamily="34" charset="0"/>
                <a:ea typeface="Times New Roman" panose="02020603050405020304" pitchFamily="18" charset="0"/>
              </a:rPr>
              <a:t>sayfası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onaylanmalı</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ıslak</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imzalanmalı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kaşelenmelidir</a:t>
            </a:r>
            <a:r>
              <a:rPr lang="en-US" sz="1800" dirty="0">
                <a:effectLst/>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İmzalanmış ve kaşelenmiş günlük taranmalı ve e-mail ile </a:t>
            </a:r>
            <a:r>
              <a:rPr lang="tr-TR" sz="1800" dirty="0">
                <a:effectLst/>
                <a:latin typeface="Calibri" panose="020F0502020204030204" pitchFamily="34" charset="0"/>
                <a:ea typeface="Times New Roman" panose="02020603050405020304" pitchFamily="18" charset="0"/>
                <a:hlinkClick r:id="rId2"/>
              </a:rPr>
              <a:t>irinternship@ozyegin.edu.tr</a:t>
            </a:r>
            <a:r>
              <a:rPr lang="tr-TR" sz="1800" dirty="0">
                <a:effectLst/>
                <a:latin typeface="Calibri" panose="020F0502020204030204" pitchFamily="34" charset="0"/>
                <a:ea typeface="Times New Roman" panose="02020603050405020304" pitchFamily="18" charset="0"/>
              </a:rPr>
              <a:t> adresine gönderilmelidir.</a:t>
            </a:r>
            <a:endParaRPr lang="en-TR"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arenR"/>
            </a:pP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Formu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yapan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öğrencilerin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üniversiteye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teslim</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ettikleri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Zorunlu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Bilgilendirme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Formunda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belirtilen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süresince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öğrencinin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çalışmalarını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değerlendirecek</a:t>
            </a:r>
            <a:r>
              <a:rPr lang="en-US" sz="1800" dirty="0">
                <a:effectLst/>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yetkilisi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Formunun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doldur</a:t>
            </a:r>
            <a:r>
              <a:rPr lang="tr-TR" sz="1800" dirty="0" err="1">
                <a:effectLst/>
                <a:latin typeface="Calibri" panose="020F0502020204030204" pitchFamily="34" charset="0"/>
                <a:ea typeface="Times New Roman" panose="02020603050405020304" pitchFamily="18" charset="0"/>
              </a:rPr>
              <a:t>ul</a:t>
            </a:r>
            <a:r>
              <a:rPr lang="en-US" sz="1800" dirty="0" err="1">
                <a:effectLst/>
                <a:latin typeface="Calibri" panose="020F0502020204030204" pitchFamily="34" charset="0"/>
                <a:ea typeface="Times New Roman" panose="02020603050405020304" pitchFamily="18" charset="0"/>
              </a:rPr>
              <a:t>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yine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kendisi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öğrenci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değil</a:t>
            </a:r>
            <a:r>
              <a:rPr lang="en-US" sz="1800" dirty="0">
                <a:effectLst/>
                <a:latin typeface="Calibri" panose="020F0502020204030204" pitchFamily="34" charset="0"/>
                <a:ea typeface="Times New Roman" panose="02020603050405020304" pitchFamily="18" charset="0"/>
              </a:rPr>
              <a:t>) </a:t>
            </a:r>
            <a:r>
              <a:rPr lang="en-US" sz="1800" u="sng" dirty="0">
                <a:solidFill>
                  <a:srgbClr val="0563C1"/>
                </a:solidFill>
                <a:effectLst/>
                <a:latin typeface="Calibri" panose="020F0502020204030204" pitchFamily="34" charset="0"/>
                <a:ea typeface="Times New Roman" panose="02020603050405020304" pitchFamily="18" charset="0"/>
                <a:hlinkClick r:id="rId2"/>
              </a:rPr>
              <a:t>irinternship@ozyegin.edu.tr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adresine</a:t>
            </a:r>
            <a:r>
              <a:rPr lang="en-US" sz="1800" dirty="0">
                <a:effectLst/>
                <a:latin typeface="Calibri" panose="020F0502020204030204" pitchFamily="34" charset="0"/>
                <a:ea typeface="Times New Roman" panose="02020603050405020304" pitchFamily="18" charset="0"/>
              </a:rPr>
              <a:t> e-</a:t>
            </a:r>
            <a:r>
              <a:rPr lang="en-US" sz="1800" dirty="0" err="1">
                <a:effectLst/>
                <a:latin typeface="Calibri" panose="020F0502020204030204" pitchFamily="34" charset="0"/>
                <a:ea typeface="Times New Roman" panose="02020603050405020304" pitchFamily="18" charset="0"/>
              </a:rPr>
              <a:t>posta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ile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gönderilmesi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gerekir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Yetkilinin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bu</a:t>
            </a:r>
            <a:r>
              <a:rPr lang="en-US" sz="1800" dirty="0">
                <a:effectLst/>
                <a:latin typeface="Calibri" panose="020F0502020204030204" pitchFamily="34" charset="0"/>
                <a:ea typeface="Times New Roman" panose="02020603050405020304" pitchFamily="18" charset="0"/>
              </a:rPr>
              <a:t> e-</a:t>
            </a:r>
            <a:r>
              <a:rPr lang="en-US" sz="1800" dirty="0" err="1">
                <a:effectLst/>
                <a:latin typeface="Calibri" panose="020F0502020204030204" pitchFamily="34" charset="0"/>
                <a:ea typeface="Times New Roman" panose="02020603050405020304" pitchFamily="18" charset="0"/>
              </a:rPr>
              <a:t>postayı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göndeririken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mesajı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öğrenciye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cc’lememesi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gerekir</a:t>
            </a:r>
            <a:r>
              <a:rPr lang="en-US" sz="1800" dirty="0">
                <a:effectLst/>
                <a:latin typeface="Calibri" panose="020F0502020204030204" pitchFamily="34" charset="0"/>
                <a:ea typeface="Times New Roman" panose="02020603050405020304" pitchFamily="18" charset="0"/>
              </a:rPr>
              <a:t>.</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Yani</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Değerlendirme</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Formunu</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sizin</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görmemeniz</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gerekir</a:t>
            </a:r>
            <a:r>
              <a:rPr lang="en-US" sz="1800" dirty="0">
                <a:solidFill>
                  <a:srgbClr val="333333"/>
                </a:solidFill>
                <a:effectLst/>
                <a:latin typeface="Open Sans" panose="020B0606030504020204" pitchFamily="34" charset="0"/>
                <a:ea typeface="Times New Roman" panose="02020603050405020304" pitchFamily="18" charset="0"/>
              </a:rPr>
              <a:t>)</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Staj</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Değerlendirme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Formundaki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Staj</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Başlangıc</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ve</a:t>
            </a:r>
            <a:r>
              <a:rPr lang="en-US" sz="1800" b="1" dirty="0">
                <a:effectLst/>
                <a:latin typeface="Calibri" panose="020F0502020204030204" pitchFamily="34" charset="0"/>
                <a:ea typeface="Times New Roman" panose="02020603050405020304" pitchFamily="18" charset="0"/>
              </a:rPr>
              <a:t> Bitiş </a:t>
            </a:r>
            <a:r>
              <a:rPr lang="en-US" sz="1800" b="1" dirty="0" err="1">
                <a:effectLst/>
                <a:latin typeface="Calibri" panose="020F0502020204030204" pitchFamily="34" charset="0"/>
                <a:ea typeface="Times New Roman" panose="02020603050405020304" pitchFamily="18" charset="0"/>
              </a:rPr>
              <a:t>tarihleri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ile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Staj</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Bilgilendirme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Formu</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üzerindeki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başlangıc</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ve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bitis</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tarihleri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aynı</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olmalıdır</a:t>
            </a:r>
            <a:r>
              <a:rPr lang="en-US" sz="1800" b="1" dirty="0">
                <a:effectLst/>
                <a:latin typeface="Calibri" panose="020F050202020403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3068850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5D4E-5A74-FE8E-AAC2-E60A47A11B26}"/>
              </a:ext>
            </a:extLst>
          </p:cNvPr>
          <p:cNvSpPr>
            <a:spLocks noGrp="1"/>
          </p:cNvSpPr>
          <p:nvPr>
            <p:ph type="title"/>
          </p:nvPr>
        </p:nvSpPr>
        <p:spPr/>
        <p:txBody>
          <a:bodyPr>
            <a:normAutofit/>
          </a:bodyPr>
          <a:lstStyle/>
          <a:p>
            <a:r>
              <a:rPr lang="en-US" sz="4400" dirty="0" err="1">
                <a:effectLst/>
                <a:latin typeface="Calibri" panose="020F0502020204030204" pitchFamily="34" charset="0"/>
                <a:ea typeface="Times New Roman" panose="02020603050405020304" pitchFamily="18" charset="0"/>
              </a:rPr>
              <a:t>Staj</a:t>
            </a:r>
            <a:r>
              <a:rPr lang="en-US" sz="4400" dirty="0">
                <a:effectLst/>
                <a:latin typeface="Calibri" panose="020F0502020204030204" pitchFamily="34" charset="0"/>
                <a:ea typeface="Times New Roman" panose="02020603050405020304" pitchFamily="18" charset="0"/>
              </a:rPr>
              <a:t> </a:t>
            </a:r>
            <a:r>
              <a:rPr lang="en-US" sz="4400" dirty="0" err="1">
                <a:effectLst/>
                <a:latin typeface="Calibri" panose="020F0502020204030204" pitchFamily="34" charset="0"/>
                <a:ea typeface="Times New Roman" panose="02020603050405020304" pitchFamily="18" charset="0"/>
              </a:rPr>
              <a:t>Genel</a:t>
            </a:r>
            <a:r>
              <a:rPr lang="en-US" sz="4400" dirty="0">
                <a:effectLst/>
                <a:latin typeface="Calibri" panose="020F0502020204030204" pitchFamily="34" charset="0"/>
                <a:ea typeface="Times New Roman" panose="02020603050405020304" pitchFamily="18" charset="0"/>
              </a:rPr>
              <a:t> </a:t>
            </a:r>
            <a:r>
              <a:rPr lang="en-US" sz="4400" dirty="0" err="1">
                <a:effectLst/>
                <a:latin typeface="Calibri" panose="020F0502020204030204" pitchFamily="34" charset="0"/>
                <a:ea typeface="Times New Roman" panose="02020603050405020304" pitchFamily="18" charset="0"/>
              </a:rPr>
              <a:t>Raporu</a:t>
            </a:r>
            <a:r>
              <a:rPr lang="en-US" sz="4400" dirty="0">
                <a:effectLst/>
                <a:latin typeface="Calibri" panose="020F0502020204030204" pitchFamily="34" charset="0"/>
                <a:ea typeface="Times New Roman" panose="02020603050405020304" pitchFamily="18" charset="0"/>
              </a:rPr>
              <a:t> </a:t>
            </a:r>
            <a:r>
              <a:rPr lang="en-US" sz="4400" dirty="0" err="1">
                <a:effectLst/>
                <a:latin typeface="Calibri" panose="020F0502020204030204" pitchFamily="34" charset="0"/>
                <a:ea typeface="Times New Roman" panose="02020603050405020304" pitchFamily="18" charset="0"/>
              </a:rPr>
              <a:t>ve</a:t>
            </a:r>
            <a:r>
              <a:rPr lang="en-US" sz="4400" dirty="0">
                <a:effectLst/>
                <a:latin typeface="Calibri" panose="020F0502020204030204" pitchFamily="34" charset="0"/>
                <a:ea typeface="Times New Roman" panose="02020603050405020304" pitchFamily="18" charset="0"/>
              </a:rPr>
              <a:t> </a:t>
            </a:r>
            <a:r>
              <a:rPr lang="tr-TR" sz="4400" dirty="0">
                <a:effectLst/>
                <a:latin typeface="Calibri" panose="020F0502020204030204" pitchFamily="34" charset="0"/>
                <a:ea typeface="Times New Roman" panose="02020603050405020304" pitchFamily="18" charset="0"/>
              </a:rPr>
              <a:t>Staj Günlüğü</a:t>
            </a:r>
            <a:r>
              <a:rPr lang="en-US" dirty="0">
                <a:latin typeface="Calibri" panose="020F0502020204030204" pitchFamily="34" charset="0"/>
                <a:ea typeface="Times New Roman" panose="02020603050405020304" pitchFamily="18" charset="0"/>
              </a:rPr>
              <a:t>:</a:t>
            </a:r>
            <a:br>
              <a:rPr lang="en-TR" dirty="0">
                <a:latin typeface="Times New Roman" panose="02020603050405020304" pitchFamily="18" charset="0"/>
                <a:ea typeface="Times New Roman" panose="02020603050405020304" pitchFamily="18" charset="0"/>
              </a:rPr>
            </a:br>
            <a:endParaRPr lang="en-TR" dirty="0"/>
          </a:p>
        </p:txBody>
      </p:sp>
      <p:sp>
        <p:nvSpPr>
          <p:cNvPr id="3" name="Content Placeholder 2">
            <a:extLst>
              <a:ext uri="{FF2B5EF4-FFF2-40B4-BE49-F238E27FC236}">
                <a16:creationId xmlns:a16="http://schemas.microsoft.com/office/drawing/2014/main" id="{165522F8-0209-2EE3-EE3A-3348723B31BB}"/>
              </a:ext>
            </a:extLst>
          </p:cNvPr>
          <p:cNvSpPr>
            <a:spLocks noGrp="1"/>
          </p:cNvSpPr>
          <p:nvPr>
            <p:ph idx="1"/>
          </p:nvPr>
        </p:nvSpPr>
        <p:spPr/>
        <p:txBody>
          <a:bodyPr>
            <a:normAutofit/>
          </a:bodyPr>
          <a:lstStyle/>
          <a:p>
            <a:r>
              <a:rPr lang="en-US" sz="2800" dirty="0" err="1">
                <a:effectLst/>
                <a:latin typeface="Calibri" panose="020F0502020204030204" pitchFamily="34" charset="0"/>
                <a:ea typeface="Times New Roman" panose="02020603050405020304" pitchFamily="18" charset="0"/>
              </a:rPr>
              <a:t>Staj</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Genel</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Raporu</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ve</a:t>
            </a:r>
            <a:r>
              <a:rPr lang="en-US" sz="2800" dirty="0">
                <a:effectLst/>
                <a:latin typeface="Calibri" panose="020F0502020204030204" pitchFamily="34" charset="0"/>
                <a:ea typeface="Times New Roman" panose="02020603050405020304" pitchFamily="18" charset="0"/>
              </a:rPr>
              <a:t> </a:t>
            </a:r>
            <a:r>
              <a:rPr lang="tr-TR" sz="2800" dirty="0">
                <a:effectLst/>
                <a:latin typeface="Calibri" panose="020F0502020204030204" pitchFamily="34" charset="0"/>
                <a:ea typeface="Times New Roman" panose="02020603050405020304" pitchFamily="18" charset="0"/>
              </a:rPr>
              <a:t>Staj </a:t>
            </a:r>
            <a:r>
              <a:rPr lang="tr-TR" sz="2800" dirty="0" err="1">
                <a:effectLst/>
                <a:latin typeface="Calibri" panose="020F0502020204030204" pitchFamily="34" charset="0"/>
                <a:ea typeface="Times New Roman" panose="02020603050405020304" pitchFamily="18" charset="0"/>
              </a:rPr>
              <a:t>Günlüğü’nün</a:t>
            </a:r>
            <a:r>
              <a:rPr lang="tr-TR" sz="2800" dirty="0">
                <a:effectLst/>
                <a:latin typeface="Calibri" panose="020F0502020204030204" pitchFamily="34" charset="0"/>
                <a:ea typeface="Times New Roman" panose="02020603050405020304" pitchFamily="18" charset="0"/>
              </a:rPr>
              <a:t> taranmış halini </a:t>
            </a:r>
            <a:r>
              <a:rPr lang="tr-TR" sz="2800" dirty="0">
                <a:effectLst/>
                <a:latin typeface="Calibri" panose="020F0502020204030204" pitchFamily="34" charset="0"/>
                <a:ea typeface="Times New Roman" panose="02020603050405020304" pitchFamily="18" charset="0"/>
                <a:hlinkClick r:id="rId2"/>
              </a:rPr>
              <a:t>irinternship@ozyegin.edu.tr</a:t>
            </a:r>
            <a:r>
              <a:rPr lang="tr-TR" sz="2800" dirty="0">
                <a:effectLst/>
                <a:latin typeface="Calibri" panose="020F0502020204030204" pitchFamily="34" charset="0"/>
                <a:ea typeface="Times New Roman" panose="02020603050405020304" pitchFamily="18" charset="0"/>
              </a:rPr>
              <a:t> adresine gönderin</a:t>
            </a:r>
          </a:p>
          <a:p>
            <a:r>
              <a:rPr lang="tr-TR" sz="2800" dirty="0">
                <a:latin typeface="Calibri" panose="020F0502020204030204" pitchFamily="34" charset="0"/>
                <a:ea typeface="Calibri" panose="020F0502020204030204" pitchFamily="34" charset="0"/>
              </a:rPr>
              <a:t>H</a:t>
            </a:r>
            <a:r>
              <a:rPr lang="tr-TR" sz="2800" dirty="0">
                <a:effectLst/>
                <a:latin typeface="Calibri" panose="020F0502020204030204" pitchFamily="34" charset="0"/>
                <a:ea typeface="Calibri" panose="020F0502020204030204" pitchFamily="34" charset="0"/>
              </a:rPr>
              <a:t>azırladığınız belgelerin (</a:t>
            </a:r>
            <a:r>
              <a:rPr lang="en-US" sz="2800" dirty="0" err="1">
                <a:effectLst/>
                <a:latin typeface="Calibri" panose="020F0502020204030204" pitchFamily="34" charset="0"/>
                <a:ea typeface="Times New Roman" panose="02020603050405020304" pitchFamily="18" charset="0"/>
              </a:rPr>
              <a:t>Staj</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Genel</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Raporu</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ve</a:t>
            </a:r>
            <a:r>
              <a:rPr lang="en-US" sz="2800" dirty="0">
                <a:effectLst/>
                <a:latin typeface="Calibri" panose="020F0502020204030204" pitchFamily="34" charset="0"/>
                <a:ea typeface="Times New Roman" panose="02020603050405020304" pitchFamily="18" charset="0"/>
              </a:rPr>
              <a:t> </a:t>
            </a:r>
            <a:r>
              <a:rPr lang="tr-TR" sz="2800" dirty="0">
                <a:effectLst/>
                <a:latin typeface="Calibri" panose="020F0502020204030204" pitchFamily="34" charset="0"/>
                <a:ea typeface="Times New Roman" panose="02020603050405020304" pitchFamily="18" charset="0"/>
              </a:rPr>
              <a:t>Staj Günlüğü) </a:t>
            </a:r>
            <a:r>
              <a:rPr lang="tr-TR" sz="2800" dirty="0">
                <a:effectLst/>
                <a:latin typeface="Calibri" panose="020F0502020204030204" pitchFamily="34" charset="0"/>
                <a:ea typeface="Calibri" panose="020F0502020204030204" pitchFamily="34" charset="0"/>
              </a:rPr>
              <a:t>orijinallerini saklayın. </a:t>
            </a:r>
          </a:p>
          <a:p>
            <a:r>
              <a:rPr lang="tr-TR" sz="2800" dirty="0">
                <a:effectLst/>
                <a:latin typeface="Calibri" panose="020F0502020204030204" pitchFamily="34" charset="0"/>
                <a:ea typeface="Calibri" panose="020F0502020204030204" pitchFamily="34" charset="0"/>
              </a:rPr>
              <a:t>Bunları Araştırma Görevlisi Deniz Girgin’e teslim edin. Eğer Deniz’i bulamazsanız Fakülte İdari Ofisinde Çiğdem hanım veya Arzu hanıma bırakabilirsiniz. </a:t>
            </a:r>
          </a:p>
          <a:p>
            <a:r>
              <a:rPr lang="tr-TR" sz="2800" dirty="0">
                <a:effectLst/>
                <a:latin typeface="Calibri" panose="020F0502020204030204" pitchFamily="34" charset="0"/>
                <a:ea typeface="Calibri" panose="020F0502020204030204" pitchFamily="34" charset="0"/>
              </a:rPr>
              <a:t>Orijinalleri teslim etmek için son bir tarih yok ancak size uygun olan en kısa zamanda teslim etmeniz beklenmekte.</a:t>
            </a:r>
            <a:endParaRPr lang="en-TR" sz="2800" dirty="0"/>
          </a:p>
          <a:p>
            <a:endParaRPr lang="en-TR" dirty="0"/>
          </a:p>
        </p:txBody>
      </p:sp>
    </p:spTree>
    <p:extLst>
      <p:ext uri="{BB962C8B-B14F-4D97-AF65-F5344CB8AC3E}">
        <p14:creationId xmlns:p14="http://schemas.microsoft.com/office/powerpoint/2010/main" val="1149896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6891A-2434-3F51-AACE-F28611102D1D}"/>
              </a:ext>
            </a:extLst>
          </p:cNvPr>
          <p:cNvSpPr>
            <a:spLocks noGrp="1"/>
          </p:cNvSpPr>
          <p:nvPr>
            <p:ph type="title"/>
          </p:nvPr>
        </p:nvSpPr>
        <p:spPr/>
        <p:txBody>
          <a:bodyPr/>
          <a:lstStyle/>
          <a:p>
            <a:r>
              <a:rPr lang="en-TR" dirty="0"/>
              <a:t>ÇOK ÖNEMLİ NOT</a:t>
            </a:r>
          </a:p>
        </p:txBody>
      </p:sp>
      <p:sp>
        <p:nvSpPr>
          <p:cNvPr id="3" name="Content Placeholder 2">
            <a:extLst>
              <a:ext uri="{FF2B5EF4-FFF2-40B4-BE49-F238E27FC236}">
                <a16:creationId xmlns:a16="http://schemas.microsoft.com/office/drawing/2014/main" id="{FB9AA6E5-AB5F-681B-8739-9E25163E3FF0}"/>
              </a:ext>
            </a:extLst>
          </p:cNvPr>
          <p:cNvSpPr>
            <a:spLocks noGrp="1"/>
          </p:cNvSpPr>
          <p:nvPr>
            <p:ph idx="1"/>
          </p:nvPr>
        </p:nvSpPr>
        <p:spPr/>
        <p:txBody>
          <a:bodyPr>
            <a:normAutofit/>
          </a:bodyPr>
          <a:lstStyle/>
          <a:p>
            <a:r>
              <a:rPr lang="en-US" sz="4000" dirty="0" err="1">
                <a:latin typeface="Calibri" panose="020F0502020204030204" pitchFamily="34" charset="0"/>
                <a:ea typeface="Times New Roman" panose="02020603050405020304" pitchFamily="18" charset="0"/>
              </a:rPr>
              <a:t>Staj</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bitiminde</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teslim</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edilmesi</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gereken</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belgelerin</a:t>
            </a:r>
            <a:r>
              <a:rPr lang="en-US" sz="4000" dirty="0">
                <a:latin typeface="Calibri" panose="020F0502020204030204" pitchFamily="34" charset="0"/>
                <a:ea typeface="Times New Roman" panose="02020603050405020304" pitchFamily="18" charset="0"/>
              </a:rPr>
              <a:t> (1, 2 </a:t>
            </a:r>
            <a:r>
              <a:rPr lang="en-US" sz="4000" dirty="0" err="1">
                <a:latin typeface="Calibri" panose="020F0502020204030204" pitchFamily="34" charset="0"/>
                <a:ea typeface="Times New Roman" panose="02020603050405020304" pitchFamily="18" charset="0"/>
              </a:rPr>
              <a:t>ve</a:t>
            </a:r>
            <a:r>
              <a:rPr lang="en-US" sz="4000" dirty="0">
                <a:latin typeface="Calibri" panose="020F0502020204030204" pitchFamily="34" charset="0"/>
                <a:ea typeface="Times New Roman" panose="02020603050405020304" pitchFamily="18" charset="0"/>
              </a:rPr>
              <a:t> 3) </a:t>
            </a:r>
            <a:r>
              <a:rPr lang="tr-TR" sz="4000" b="1" u="sng" dirty="0">
                <a:effectLst/>
                <a:latin typeface="Calibri" panose="020F0502020204030204" pitchFamily="34" charset="0"/>
                <a:ea typeface="Times New Roman" panose="02020603050405020304" pitchFamily="18" charset="0"/>
              </a:rPr>
              <a:t>Yaz dönemi final sınavlarının başlangıç tarihine kadar, yani en geç 14 Ağustos’a kadar</a:t>
            </a:r>
            <a:r>
              <a:rPr lang="tr-TR"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teslim</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edilmesi</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gerekir</a:t>
            </a:r>
            <a:r>
              <a:rPr lang="en-US" sz="4000" dirty="0">
                <a:effectLst/>
                <a:latin typeface="Calibri" panose="020F0502020204030204" pitchFamily="34" charset="0"/>
                <a:ea typeface="Times New Roman" panose="02020603050405020304" pitchFamily="18" charset="0"/>
              </a:rPr>
              <a:t>. </a:t>
            </a:r>
          </a:p>
          <a:p>
            <a:r>
              <a:rPr lang="en-US" sz="4000" dirty="0" err="1">
                <a:effectLst/>
                <a:latin typeface="Calibri" panose="020F0502020204030204" pitchFamily="34" charset="0"/>
                <a:ea typeface="Times New Roman" panose="02020603050405020304" pitchFamily="18" charset="0"/>
              </a:rPr>
              <a:t>Raporu</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zamanında</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teslim</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edilmeyen</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staj</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başarısız</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sayılır</a:t>
            </a:r>
            <a:r>
              <a:rPr lang="en-US" sz="4000" dirty="0">
                <a:effectLst/>
                <a:latin typeface="Calibri" panose="020F0502020204030204" pitchFamily="34" charset="0"/>
                <a:ea typeface="Times New Roman" panose="02020603050405020304" pitchFamily="18" charset="0"/>
              </a:rPr>
              <a:t>.</a:t>
            </a:r>
            <a:endParaRPr lang="en-TR" sz="40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1006182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7C7FC-0C2A-0FB9-8BA0-AC7190A73C23}"/>
              </a:ext>
            </a:extLst>
          </p:cNvPr>
          <p:cNvSpPr>
            <a:spLocks noGrp="1"/>
          </p:cNvSpPr>
          <p:nvPr>
            <p:ph type="title"/>
          </p:nvPr>
        </p:nvSpPr>
        <p:spPr/>
        <p:txBody>
          <a:bodyPr/>
          <a:lstStyle/>
          <a:p>
            <a:r>
              <a:rPr lang="en-TR" dirty="0"/>
              <a:t>BİTİRİRKEN</a:t>
            </a:r>
          </a:p>
        </p:txBody>
      </p:sp>
      <p:sp>
        <p:nvSpPr>
          <p:cNvPr id="3" name="Content Placeholder 2">
            <a:extLst>
              <a:ext uri="{FF2B5EF4-FFF2-40B4-BE49-F238E27FC236}">
                <a16:creationId xmlns:a16="http://schemas.microsoft.com/office/drawing/2014/main" id="{47C8369E-F0D2-3D04-4706-F86AC62ED0F0}"/>
              </a:ext>
            </a:extLst>
          </p:cNvPr>
          <p:cNvSpPr>
            <a:spLocks noGrp="1"/>
          </p:cNvSpPr>
          <p:nvPr>
            <p:ph idx="1"/>
          </p:nvPr>
        </p:nvSpPr>
        <p:spPr/>
        <p:txBody>
          <a:bodyPr>
            <a:normAutofit lnSpcReduction="10000"/>
          </a:bodyPr>
          <a:lstStyle/>
          <a:p>
            <a:r>
              <a:rPr lang="en-TR" dirty="0"/>
              <a:t>Staj yerinizi ve tarihleri şimdiden ayarlayın</a:t>
            </a:r>
          </a:p>
          <a:p>
            <a:r>
              <a:rPr lang="en-TR" b="1" dirty="0"/>
              <a:t>2023-24 akademik yılı için 14 Ağustos tarihinden önce 20 iş günü olan stajınızın bitmiş olması ve gerekli bitiş belgelerinin en geç 14 Ağustos’ta e-mail (</a:t>
            </a:r>
            <a:r>
              <a:rPr lang="en-TR" b="1" dirty="0">
                <a:hlinkClick r:id="rId2"/>
              </a:rPr>
              <a:t>irinternship@ozyegin.edu.tr</a:t>
            </a:r>
            <a:r>
              <a:rPr lang="en-TR" b="1" dirty="0"/>
              <a:t>) adresine gönderilmiş olması gerekmekte</a:t>
            </a:r>
          </a:p>
          <a:p>
            <a:r>
              <a:rPr lang="en-TR" b="1" dirty="0"/>
              <a:t>Staja Yaz dönemi ders kayıtları öncesinde başlayabilirsiniz. Ancak dikkat edin: Staj günlerinizin (Bahar dönemi) Final ya da Bütünleme sınavlarınızla aynı gün olmaması gerek.</a:t>
            </a:r>
          </a:p>
          <a:p>
            <a:r>
              <a:rPr lang="en-TR" b="1" dirty="0"/>
              <a:t>SON NOT: Yaz döneminde IR 390 dışında başka dersler de alacak olursanız, ders programınızda haftada 3 günün boş olması gerekir. Aksi takdirde stajınız sayılmaz.</a:t>
            </a:r>
          </a:p>
        </p:txBody>
      </p:sp>
    </p:spTree>
    <p:extLst>
      <p:ext uri="{BB962C8B-B14F-4D97-AF65-F5344CB8AC3E}">
        <p14:creationId xmlns:p14="http://schemas.microsoft.com/office/powerpoint/2010/main" val="4028311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C5C15-29C1-4270-0934-42F2CEAFEA21}"/>
              </a:ext>
            </a:extLst>
          </p:cNvPr>
          <p:cNvSpPr>
            <a:spLocks noGrp="1"/>
          </p:cNvSpPr>
          <p:nvPr>
            <p:ph type="title"/>
          </p:nvPr>
        </p:nvSpPr>
        <p:spPr/>
        <p:txBody>
          <a:bodyPr/>
          <a:lstStyle/>
          <a:p>
            <a:r>
              <a:rPr lang="en-TR" dirty="0"/>
              <a:t>IR 390</a:t>
            </a:r>
          </a:p>
        </p:txBody>
      </p:sp>
      <p:sp>
        <p:nvSpPr>
          <p:cNvPr id="3" name="Content Placeholder 2">
            <a:extLst>
              <a:ext uri="{FF2B5EF4-FFF2-40B4-BE49-F238E27FC236}">
                <a16:creationId xmlns:a16="http://schemas.microsoft.com/office/drawing/2014/main" id="{071B691A-5ADF-5ECB-3280-12D0184299FE}"/>
              </a:ext>
            </a:extLst>
          </p:cNvPr>
          <p:cNvSpPr>
            <a:spLocks noGrp="1"/>
          </p:cNvSpPr>
          <p:nvPr>
            <p:ph idx="1"/>
          </p:nvPr>
        </p:nvSpPr>
        <p:spPr/>
        <p:txBody>
          <a:bodyPr>
            <a:normAutofit lnSpcReduction="10000"/>
          </a:bodyPr>
          <a:lstStyle/>
          <a:p>
            <a:r>
              <a:rPr lang="en-TR" dirty="0"/>
              <a:t>Sadece Yaz dönemi açılır</a:t>
            </a:r>
          </a:p>
          <a:p>
            <a:r>
              <a:rPr lang="en-TR" dirty="0"/>
              <a:t>20 iş günü</a:t>
            </a:r>
          </a:p>
          <a:p>
            <a:pPr lvl="1"/>
            <a:r>
              <a:rPr lang="en-TR" dirty="0"/>
              <a:t>SGK’yı üniversite öder</a:t>
            </a:r>
          </a:p>
          <a:p>
            <a:pPr lvl="1"/>
            <a:r>
              <a:rPr lang="en-TR" dirty="0"/>
              <a:t>(Yarım gün ve online staj sayılmaz. Her staj günü 1 tam iş günüdür)</a:t>
            </a:r>
          </a:p>
          <a:p>
            <a:r>
              <a:rPr lang="en-TR" dirty="0"/>
              <a:t>6 AKTS </a:t>
            </a:r>
          </a:p>
          <a:p>
            <a:r>
              <a:rPr lang="en-TR" dirty="0"/>
              <a:t>Not: Başarılı/Başarısız</a:t>
            </a:r>
          </a:p>
          <a:p>
            <a:r>
              <a:rPr lang="en-TR" dirty="0"/>
              <a:t>Zorunlu stajı sadece Yaz döneminde yapmanız gerekiyor</a:t>
            </a:r>
          </a:p>
          <a:p>
            <a:pPr lvl="1"/>
            <a:r>
              <a:rPr lang="tr-TR" sz="2400" dirty="0">
                <a:latin typeface="Avenir Book" panose="02000503020000020003" pitchFamily="2" charset="0"/>
                <a:ea typeface="Times New Roman" panose="02020603050405020304" pitchFamily="18" charset="0"/>
                <a:cs typeface="Times New Roman" panose="02020603050405020304" pitchFamily="18" charset="0"/>
              </a:rPr>
              <a:t>E</a:t>
            </a:r>
            <a:r>
              <a:rPr lang="tr-TR" sz="2400" u="none" strike="noStrike" dirty="0">
                <a:effectLst/>
                <a:latin typeface="Avenir Book" panose="02000503020000020003" pitchFamily="2" charset="0"/>
                <a:ea typeface="Times New Roman" panose="02020603050405020304" pitchFamily="18" charset="0"/>
                <a:cs typeface="Times New Roman" panose="02020603050405020304" pitchFamily="18" charset="0"/>
              </a:rPr>
              <a:t>n geç 3. sınıf (6. sömestr) bitişi ve 4. sınıf (7. sömestr) öncesi yaz döneminde tamamlamanız gerekir.</a:t>
            </a:r>
            <a:endParaRPr lang="en-TR" dirty="0"/>
          </a:p>
          <a:p>
            <a:r>
              <a:rPr lang="en-TR" dirty="0"/>
              <a:t>İstisnalar var mı? Nadiren. </a:t>
            </a:r>
          </a:p>
        </p:txBody>
      </p:sp>
    </p:spTree>
    <p:extLst>
      <p:ext uri="{BB962C8B-B14F-4D97-AF65-F5344CB8AC3E}">
        <p14:creationId xmlns:p14="http://schemas.microsoft.com/office/powerpoint/2010/main" val="2778180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BF58-1161-DFF8-DC3E-8A2E9EC8D329}"/>
              </a:ext>
            </a:extLst>
          </p:cNvPr>
          <p:cNvSpPr>
            <a:spLocks noGrp="1"/>
          </p:cNvSpPr>
          <p:nvPr>
            <p:ph type="title"/>
          </p:nvPr>
        </p:nvSpPr>
        <p:spPr/>
        <p:txBody>
          <a:bodyPr/>
          <a:lstStyle/>
          <a:p>
            <a:r>
              <a:rPr lang="en-TR"/>
              <a:t>İstisna - KZÖ</a:t>
            </a:r>
            <a:endParaRPr lang="en-TR" dirty="0"/>
          </a:p>
        </p:txBody>
      </p:sp>
      <p:sp>
        <p:nvSpPr>
          <p:cNvPr id="3" name="Content Placeholder 2">
            <a:extLst>
              <a:ext uri="{FF2B5EF4-FFF2-40B4-BE49-F238E27FC236}">
                <a16:creationId xmlns:a16="http://schemas.microsoft.com/office/drawing/2014/main" id="{C2080294-F726-EDA8-B168-DFF1C061D610}"/>
              </a:ext>
            </a:extLst>
          </p:cNvPr>
          <p:cNvSpPr>
            <a:spLocks noGrp="1"/>
          </p:cNvSpPr>
          <p:nvPr>
            <p:ph idx="1"/>
          </p:nvPr>
        </p:nvSpPr>
        <p:spPr/>
        <p:txBody>
          <a:bodyPr/>
          <a:lstStyle/>
          <a:p>
            <a:r>
              <a:rPr lang="tr-TR" sz="2800" dirty="0">
                <a:latin typeface="Arial" panose="020B0604020202020204" pitchFamily="34" charset="0"/>
                <a:ea typeface="Calibri" panose="020F0502020204030204" pitchFamily="34" charset="0"/>
              </a:rPr>
              <a:t>Ö</a:t>
            </a:r>
            <a:r>
              <a:rPr lang="tr-TR" sz="2800" dirty="0">
                <a:effectLst/>
                <a:latin typeface="Arial" panose="020B0604020202020204" pitchFamily="34" charset="0"/>
                <a:ea typeface="Calibri" panose="020F0502020204030204" pitchFamily="34" charset="0"/>
              </a:rPr>
              <a:t>ğretim üyelerinin araştırma projelerinde kısmi zamanlı öğrenci (KZÖ) olarak </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yapacakları</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süre</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ve</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kapsam</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koşullarını</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sağlayan</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çalışmalar</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zorunlu</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staj</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olarak</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kabul</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edilebilir</a:t>
            </a:r>
            <a:r>
              <a:rPr lang="en-US" sz="2800" dirty="0">
                <a:effectLst/>
                <a:latin typeface="Arial" panose="020B0604020202020204" pitchFamily="34" charset="0"/>
                <a:ea typeface="Calibri" panose="020F0502020204030204" pitchFamily="34" charset="0"/>
              </a:rPr>
              <a:t>. </a:t>
            </a:r>
          </a:p>
          <a:p>
            <a:r>
              <a:rPr lang="en-US" sz="2800" dirty="0" err="1">
                <a:latin typeface="Arial" panose="020B0604020202020204" pitchFamily="34" charset="0"/>
              </a:rPr>
              <a:t>Ancak</a:t>
            </a:r>
            <a:r>
              <a:rPr lang="en-US" sz="2800" dirty="0">
                <a:latin typeface="Arial" panose="020B0604020202020204" pitchFamily="34" charset="0"/>
              </a:rPr>
              <a:t>, </a:t>
            </a:r>
            <a:r>
              <a:rPr lang="en-US" sz="2800" dirty="0" err="1">
                <a:latin typeface="Arial" panose="020B0604020202020204" pitchFamily="34" charset="0"/>
              </a:rPr>
              <a:t>Staj</a:t>
            </a:r>
            <a:r>
              <a:rPr lang="en-US" sz="2800" dirty="0">
                <a:latin typeface="Arial" panose="020B0604020202020204" pitchFamily="34" charset="0"/>
              </a:rPr>
              <a:t> </a:t>
            </a:r>
            <a:r>
              <a:rPr lang="en-US" sz="2800" dirty="0" err="1">
                <a:latin typeface="Arial" panose="020B0604020202020204" pitchFamily="34" charset="0"/>
              </a:rPr>
              <a:t>Koordinatörünün</a:t>
            </a:r>
            <a:r>
              <a:rPr lang="en-US" sz="2800" dirty="0">
                <a:latin typeface="Arial" panose="020B0604020202020204" pitchFamily="34" charset="0"/>
              </a:rPr>
              <a:t> </a:t>
            </a:r>
            <a:r>
              <a:rPr lang="en-US" sz="2800" dirty="0" err="1">
                <a:latin typeface="Arial" panose="020B0604020202020204" pitchFamily="34" charset="0"/>
              </a:rPr>
              <a:t>onayı</a:t>
            </a:r>
            <a:r>
              <a:rPr lang="en-US" sz="2800" dirty="0">
                <a:latin typeface="Arial" panose="020B0604020202020204" pitchFamily="34" charset="0"/>
              </a:rPr>
              <a:t> </a:t>
            </a:r>
            <a:r>
              <a:rPr lang="en-US" sz="2800" dirty="0" err="1">
                <a:latin typeface="Arial" panose="020B0604020202020204" pitchFamily="34" charset="0"/>
              </a:rPr>
              <a:t>alınmalıdır</a:t>
            </a:r>
            <a:r>
              <a:rPr lang="en-US" sz="2800" dirty="0">
                <a:latin typeface="Arial" panose="020B0604020202020204" pitchFamily="34" charset="0"/>
              </a:rPr>
              <a:t>.</a:t>
            </a:r>
            <a:endParaRPr lang="en-TR" dirty="0"/>
          </a:p>
          <a:p>
            <a:endParaRPr lang="en-TR" dirty="0"/>
          </a:p>
        </p:txBody>
      </p:sp>
    </p:spTree>
    <p:extLst>
      <p:ext uri="{BB962C8B-B14F-4D97-AF65-F5344CB8AC3E}">
        <p14:creationId xmlns:p14="http://schemas.microsoft.com/office/powerpoint/2010/main" val="2147221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DFBD4-BF96-775B-DC22-751CFCB371DD}"/>
              </a:ext>
            </a:extLst>
          </p:cNvPr>
          <p:cNvSpPr>
            <a:spLocks noGrp="1"/>
          </p:cNvSpPr>
          <p:nvPr>
            <p:ph type="title"/>
          </p:nvPr>
        </p:nvSpPr>
        <p:spPr/>
        <p:txBody>
          <a:bodyPr/>
          <a:lstStyle/>
          <a:p>
            <a:r>
              <a:rPr lang="en-TR" dirty="0"/>
              <a:t>Staj yerini kim bulur?</a:t>
            </a:r>
          </a:p>
        </p:txBody>
      </p:sp>
      <p:sp>
        <p:nvSpPr>
          <p:cNvPr id="3" name="Content Placeholder 2">
            <a:extLst>
              <a:ext uri="{FF2B5EF4-FFF2-40B4-BE49-F238E27FC236}">
                <a16:creationId xmlns:a16="http://schemas.microsoft.com/office/drawing/2014/main" id="{6C0DEF91-D95E-D066-AD70-270727BB2480}"/>
              </a:ext>
            </a:extLst>
          </p:cNvPr>
          <p:cNvSpPr>
            <a:spLocks noGrp="1"/>
          </p:cNvSpPr>
          <p:nvPr>
            <p:ph idx="1"/>
          </p:nvPr>
        </p:nvSpPr>
        <p:spPr/>
        <p:txBody>
          <a:bodyPr/>
          <a:lstStyle/>
          <a:p>
            <a:pPr marL="342900" lvl="0" indent="-342900" algn="just">
              <a:lnSpc>
                <a:spcPct val="115000"/>
              </a:lnSpc>
              <a:spcAft>
                <a:spcPts val="1200"/>
              </a:spcAft>
              <a:buFont typeface="Symbol" pitchFamily="2" charset="2"/>
              <a:buChar char=""/>
            </a:pPr>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Siz</a:t>
            </a:r>
          </a:p>
          <a:p>
            <a:pPr marL="342900" lvl="0" indent="-342900" algn="just">
              <a:lnSpc>
                <a:spcPct val="115000"/>
              </a:lnSpc>
              <a:spcAft>
                <a:spcPts val="1200"/>
              </a:spcAft>
              <a:buFont typeface="Symbol" pitchFamily="2" charset="2"/>
              <a:buChar char=""/>
            </a:pPr>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Staj yeri bulmak, ilk irtibatı kurmak ve staj yerine kabul edilmeyle ilgili bütün konular için Profesyonel Gelişim Merkezi’nin imkanlarından faydalanabilirsiniz. Merkezin düzenli staj bilgilendirme toplantılarına katılın:</a:t>
            </a:r>
            <a:endParaRPr lang="en-TR"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lgn="just">
              <a:lnSpc>
                <a:spcPct val="115000"/>
              </a:lnSpc>
              <a:spcAft>
                <a:spcPts val="1200"/>
              </a:spcAft>
            </a:pPr>
            <a:r>
              <a:rPr lang="tr-TR" sz="1800" dirty="0">
                <a:solidFill>
                  <a:srgbClr val="1155CC"/>
                </a:solidFill>
                <a:effectLst/>
                <a:latin typeface="Avenir Book" panose="02000503020000020003" pitchFamily="2" charset="0"/>
                <a:ea typeface="Times New Roman" panose="02020603050405020304" pitchFamily="18" charset="0"/>
                <a:cs typeface="Times New Roman" panose="02020603050405020304" pitchFamily="18" charset="0"/>
                <a:hlinkClick r:id="rId2"/>
              </a:rPr>
              <a:t>https://www.ozyegin.edu.tr/tr/profesyonel-gelisim/ogrenciler-icin/staj-ve</a:t>
            </a:r>
            <a:endParaRPr lang="en-TR" sz="1800" dirty="0">
              <a:effectLst/>
              <a:latin typeface="Arial" panose="020B0604020202020204" pitchFamily="34" charset="0"/>
              <a:ea typeface="Arial" panose="020B0604020202020204" pitchFamily="34" charset="0"/>
            </a:endParaRPr>
          </a:p>
          <a:p>
            <a:endParaRPr lang="en-TR" dirty="0"/>
          </a:p>
        </p:txBody>
      </p:sp>
    </p:spTree>
    <p:extLst>
      <p:ext uri="{BB962C8B-B14F-4D97-AF65-F5344CB8AC3E}">
        <p14:creationId xmlns:p14="http://schemas.microsoft.com/office/powerpoint/2010/main" val="932220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2"/>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28" name="Google Shape;328;p2"/>
          <p:cNvSpPr txBox="1">
            <a:spLocks noGrp="1"/>
          </p:cNvSpPr>
          <p:nvPr>
            <p:ph type="title"/>
          </p:nvPr>
        </p:nvSpPr>
        <p:spPr>
          <a:xfrm>
            <a:off x="6513788" y="365125"/>
            <a:ext cx="4840010" cy="180730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Uluslararası İlişkiler Bölümü Staj Yerleri</a:t>
            </a:r>
            <a:endParaRPr/>
          </a:p>
        </p:txBody>
      </p:sp>
      <p:sp>
        <p:nvSpPr>
          <p:cNvPr id="330" name="Google Shape;330;p2"/>
          <p:cNvSpPr txBox="1">
            <a:spLocks noGrp="1"/>
          </p:cNvSpPr>
          <p:nvPr>
            <p:ph idx="1"/>
          </p:nvPr>
        </p:nvSpPr>
        <p:spPr>
          <a:xfrm>
            <a:off x="6513788" y="2333297"/>
            <a:ext cx="4840010" cy="384366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300"/>
              <a:buNone/>
            </a:pPr>
            <a:r>
              <a:rPr lang="en-US" sz="1300" b="1"/>
              <a:t>Özel Sektör: </a:t>
            </a:r>
            <a:r>
              <a:rPr lang="en-US" sz="1300"/>
              <a:t>Anadolu Sigorta, Arçelik, Microsoft Türkiye, Dedeman Otel, QNB Finansbank, OYAK Renault, FIBA Bank, The Bosphorus İstanbul, Denizbank, Türk Hava Yolları, Milliyet Gazetesi, Swiss Otel, Getir Parakende Lojistik, Aksigorta, Turkuvaz Haberleşme ve Yayıncılık, Toyota Türkiye</a:t>
            </a:r>
            <a:endParaRPr/>
          </a:p>
          <a:p>
            <a:pPr marL="0" lvl="0" indent="0" algn="l" rtl="0">
              <a:lnSpc>
                <a:spcPct val="90000"/>
              </a:lnSpc>
              <a:spcBef>
                <a:spcPts val="1000"/>
              </a:spcBef>
              <a:spcAft>
                <a:spcPts val="0"/>
              </a:spcAft>
              <a:buClr>
                <a:schemeClr val="dk1"/>
              </a:buClr>
              <a:buSzPts val="1300"/>
              <a:buNone/>
            </a:pPr>
            <a:endParaRPr sz="1300"/>
          </a:p>
          <a:p>
            <a:pPr marL="0" lvl="0" indent="0" algn="l" rtl="0">
              <a:lnSpc>
                <a:spcPct val="90000"/>
              </a:lnSpc>
              <a:spcBef>
                <a:spcPts val="1000"/>
              </a:spcBef>
              <a:spcAft>
                <a:spcPts val="0"/>
              </a:spcAft>
              <a:buClr>
                <a:schemeClr val="dk1"/>
              </a:buClr>
              <a:buSzPts val="1300"/>
              <a:buNone/>
            </a:pPr>
            <a:r>
              <a:rPr lang="en-US" sz="1300" b="1"/>
              <a:t>Kamu Kurum ve Kuruluşları: </a:t>
            </a:r>
            <a:r>
              <a:rPr lang="en-US" sz="1300"/>
              <a:t>Çalışma ve Sosyal Güvenlik Bakanlığı, Sanayi ve Teknoloji Bakanlığı, Ticaret Bakanlığı, TRT World, İstanbul Büyükşehir Belediyesi, İstanbul Gümrük ve Dış Ticaret Bölge Müdürlüğü, Aydın İl Göç İdaresi Müdürlüğü, Ayvalık Kaymakamlığı</a:t>
            </a:r>
            <a:endParaRPr/>
          </a:p>
          <a:p>
            <a:pPr marL="0" lvl="0" indent="0" algn="l" rtl="0">
              <a:lnSpc>
                <a:spcPct val="90000"/>
              </a:lnSpc>
              <a:spcBef>
                <a:spcPts val="1000"/>
              </a:spcBef>
              <a:spcAft>
                <a:spcPts val="0"/>
              </a:spcAft>
              <a:buClr>
                <a:schemeClr val="dk1"/>
              </a:buClr>
              <a:buSzPts val="1300"/>
              <a:buNone/>
            </a:pPr>
            <a:endParaRPr sz="1300" b="1"/>
          </a:p>
          <a:p>
            <a:pPr marL="0" lvl="0" indent="0" algn="l" rtl="0">
              <a:lnSpc>
                <a:spcPct val="90000"/>
              </a:lnSpc>
              <a:spcBef>
                <a:spcPts val="1000"/>
              </a:spcBef>
              <a:spcAft>
                <a:spcPts val="0"/>
              </a:spcAft>
              <a:buClr>
                <a:schemeClr val="dk1"/>
              </a:buClr>
              <a:buSzPts val="1300"/>
              <a:buNone/>
            </a:pPr>
            <a:r>
              <a:rPr lang="en-US" sz="1300" b="1"/>
              <a:t>Vakıf ve Dernekler: </a:t>
            </a:r>
            <a:r>
              <a:rPr lang="en-US" sz="1300"/>
              <a:t>Göç Araştırmaları Derneği, Hüsnü Özyeğin Vakfı, Türkiye Avrupa Birliği Derneği </a:t>
            </a:r>
            <a:endParaRPr/>
          </a:p>
          <a:p>
            <a:pPr marL="0" lvl="0" indent="0" algn="l" rtl="0">
              <a:lnSpc>
                <a:spcPct val="90000"/>
              </a:lnSpc>
              <a:spcBef>
                <a:spcPts val="1000"/>
              </a:spcBef>
              <a:spcAft>
                <a:spcPts val="0"/>
              </a:spcAft>
              <a:buClr>
                <a:schemeClr val="dk1"/>
              </a:buClr>
              <a:buSzPts val="1300"/>
              <a:buNone/>
            </a:pPr>
            <a:endParaRPr sz="1300"/>
          </a:p>
          <a:p>
            <a:pPr marL="0" lvl="0" indent="0" algn="l" rtl="0">
              <a:lnSpc>
                <a:spcPct val="90000"/>
              </a:lnSpc>
              <a:spcBef>
                <a:spcPts val="1000"/>
              </a:spcBef>
              <a:spcAft>
                <a:spcPts val="0"/>
              </a:spcAft>
              <a:buClr>
                <a:schemeClr val="dk1"/>
              </a:buClr>
              <a:buSzPts val="1300"/>
              <a:buNone/>
            </a:pPr>
            <a:r>
              <a:rPr lang="en-US" sz="1300" b="1"/>
              <a:t>Üniversiteler: </a:t>
            </a:r>
            <a:r>
              <a:rPr lang="en-US" sz="1300"/>
              <a:t>Özyeğin Üniversitesi, Sabancı Üniversitesi, Beykoz Üniversitesi</a:t>
            </a:r>
            <a:endParaRPr sz="1300" b="1"/>
          </a:p>
          <a:p>
            <a:pPr marL="0" lvl="0" indent="0" algn="l" rtl="0">
              <a:lnSpc>
                <a:spcPct val="90000"/>
              </a:lnSpc>
              <a:spcBef>
                <a:spcPts val="1000"/>
              </a:spcBef>
              <a:spcAft>
                <a:spcPts val="0"/>
              </a:spcAft>
              <a:buClr>
                <a:schemeClr val="dk1"/>
              </a:buClr>
              <a:buSzPts val="1300"/>
              <a:buNone/>
            </a:pPr>
            <a:endParaRPr sz="1300"/>
          </a:p>
        </p:txBody>
      </p:sp>
      <p:pic>
        <p:nvPicPr>
          <p:cNvPr id="329" name="Google Shape;329;p2" descr="Çarpıcı bir gökyüzünün altında yükseklere ulaşan modern gökdelenlerin aşağıdan görünümü"/>
          <p:cNvPicPr preferRelativeResize="0"/>
          <p:nvPr/>
        </p:nvPicPr>
        <p:blipFill rotWithShape="1">
          <a:blip r:embed="rId3">
            <a:alphaModFix/>
          </a:blip>
          <a:srcRect l="11876" r="28588" b="-1"/>
          <a:stretch/>
        </p:blipFill>
        <p:spPr>
          <a:xfrm>
            <a:off x="20" y="10"/>
            <a:ext cx="6116549" cy="6857990"/>
          </a:xfrm>
          <a:custGeom>
            <a:avLst/>
            <a:gdLst/>
            <a:ahLst/>
            <a:cxnLst/>
            <a:rect l="l" t="t" r="r" b="b"/>
            <a:pathLst>
              <a:path w="6116569" h="6879321" extrusionOk="0">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3"/>
          <p:cNvSpPr/>
          <p:nvPr/>
        </p:nvSpPr>
        <p:spPr>
          <a:xfrm>
            <a:off x="0" y="0"/>
            <a:ext cx="12188949"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36" name="Google Shape;336;p3"/>
          <p:cNvSpPr/>
          <p:nvPr/>
        </p:nvSpPr>
        <p:spPr>
          <a:xfrm>
            <a:off x="0" y="0"/>
            <a:ext cx="12188949" cy="6858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grpSp>
        <p:nvGrpSpPr>
          <p:cNvPr id="337" name="Google Shape;337;p3"/>
          <p:cNvGrpSpPr/>
          <p:nvPr/>
        </p:nvGrpSpPr>
        <p:grpSpPr>
          <a:xfrm>
            <a:off x="0" y="0"/>
            <a:ext cx="4707053" cy="6858000"/>
            <a:chOff x="651279" y="598259"/>
            <a:chExt cx="10889442" cy="5680742"/>
          </a:xfrm>
        </p:grpSpPr>
        <p:sp>
          <p:nvSpPr>
            <p:cNvPr id="338" name="Google Shape;338;p3"/>
            <p:cNvSpPr/>
            <p:nvPr/>
          </p:nvSpPr>
          <p:spPr>
            <a:xfrm>
              <a:off x="651279" y="598259"/>
              <a:ext cx="10889442" cy="5680742"/>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39" name="Google Shape;339;p3"/>
            <p:cNvSpPr/>
            <p:nvPr/>
          </p:nvSpPr>
          <p:spPr>
            <a:xfrm>
              <a:off x="651279" y="598259"/>
              <a:ext cx="10889442" cy="5680742"/>
            </a:xfrm>
            <a:prstGeom prst="rect">
              <a:avLst/>
            </a:prstGeom>
            <a:solidFill>
              <a:schemeClr val="accent6">
                <a:alpha val="2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grpSp>
      <p:grpSp>
        <p:nvGrpSpPr>
          <p:cNvPr id="340" name="Google Shape;340;p3"/>
          <p:cNvGrpSpPr/>
          <p:nvPr/>
        </p:nvGrpSpPr>
        <p:grpSpPr>
          <a:xfrm>
            <a:off x="1524" y="0"/>
            <a:ext cx="12188952" cy="6858000"/>
            <a:chOff x="0" y="0"/>
            <a:chExt cx="12188952" cy="6858000"/>
          </a:xfrm>
        </p:grpSpPr>
        <p:sp>
          <p:nvSpPr>
            <p:cNvPr id="341" name="Google Shape;341;p3"/>
            <p:cNvSpPr/>
            <p:nvPr/>
          </p:nvSpPr>
          <p:spPr>
            <a:xfrm>
              <a:off x="26122" y="6015669"/>
              <a:ext cx="2605762" cy="842331"/>
            </a:xfrm>
            <a:custGeom>
              <a:avLst/>
              <a:gdLst/>
              <a:ahLst/>
              <a:cxnLst/>
              <a:rect l="l" t="t" r="r" b="b"/>
              <a:pathLst>
                <a:path w="3180577" h="1033951" extrusionOk="0">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lt1">
                <a:alpha val="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2" name="Google Shape;342;p3"/>
            <p:cNvSpPr/>
            <p:nvPr/>
          </p:nvSpPr>
          <p:spPr>
            <a:xfrm>
              <a:off x="655184" y="5798001"/>
              <a:ext cx="2485581" cy="1059999"/>
            </a:xfrm>
            <a:custGeom>
              <a:avLst/>
              <a:gdLst/>
              <a:ahLst/>
              <a:cxnLst/>
              <a:rect l="l" t="t" r="r" b="b"/>
              <a:pathLst>
                <a:path w="2449768" h="1050628" extrusionOk="0">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3" name="Google Shape;343;p3"/>
            <p:cNvSpPr/>
            <p:nvPr/>
          </p:nvSpPr>
          <p:spPr>
            <a:xfrm>
              <a:off x="3474720" y="0"/>
              <a:ext cx="6177282" cy="1778750"/>
            </a:xfrm>
            <a:custGeom>
              <a:avLst/>
              <a:gdLst/>
              <a:ahLst/>
              <a:cxnLst/>
              <a:rect l="l" t="t" r="r" b="b"/>
              <a:pathLst>
                <a:path w="6386648" h="1849426" extrusionOk="0">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4" name="Google Shape;344;p3"/>
            <p:cNvSpPr/>
            <p:nvPr/>
          </p:nvSpPr>
          <p:spPr>
            <a:xfrm>
              <a:off x="0" y="2390523"/>
              <a:ext cx="611491" cy="1421482"/>
            </a:xfrm>
            <a:custGeom>
              <a:avLst/>
              <a:gdLst/>
              <a:ahLst/>
              <a:cxnLst/>
              <a:rect l="l" t="t" r="r" b="b"/>
              <a:pathLst>
                <a:path w="611491" h="1429512" extrusionOk="0">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lt1">
                <a:alpha val="20000"/>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5" name="Google Shape;345;p3"/>
            <p:cNvSpPr/>
            <p:nvPr/>
          </p:nvSpPr>
          <p:spPr>
            <a:xfrm>
              <a:off x="3792772" y="0"/>
              <a:ext cx="2423863" cy="1343767"/>
            </a:xfrm>
            <a:custGeom>
              <a:avLst/>
              <a:gdLst/>
              <a:ahLst/>
              <a:cxnLst/>
              <a:rect l="l" t="t" r="r" b="b"/>
              <a:pathLst>
                <a:path w="3015964" h="1681468" extrusionOk="0">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lt1">
                <a:alpha val="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6" name="Google Shape;346;p3"/>
            <p:cNvSpPr/>
            <p:nvPr/>
          </p:nvSpPr>
          <p:spPr>
            <a:xfrm>
              <a:off x="10946850" y="0"/>
              <a:ext cx="1242102" cy="2620884"/>
            </a:xfrm>
            <a:custGeom>
              <a:avLst/>
              <a:gdLst/>
              <a:ahLst/>
              <a:cxnLst/>
              <a:rect l="l" t="t" r="r" b="b"/>
              <a:pathLst>
                <a:path w="1242102" h="2635689" extrusionOk="0">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lt1">
                <a:alpha val="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7" name="Google Shape;347;p3"/>
            <p:cNvSpPr/>
            <p:nvPr/>
          </p:nvSpPr>
          <p:spPr>
            <a:xfrm>
              <a:off x="0" y="0"/>
              <a:ext cx="1577788" cy="980141"/>
            </a:xfrm>
            <a:custGeom>
              <a:avLst/>
              <a:gdLst/>
              <a:ahLst/>
              <a:cxnLst/>
              <a:rect l="l" t="t" r="r" b="b"/>
              <a:pathLst>
                <a:path w="1471018" h="795676" extrusionOk="0">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lt1">
                <a:alpha val="60000"/>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grpSp>
      <p:sp>
        <p:nvSpPr>
          <p:cNvPr id="348" name="Google Shape;348;p3"/>
          <p:cNvSpPr txBox="1">
            <a:spLocks noGrp="1"/>
          </p:cNvSpPr>
          <p:nvPr>
            <p:ph type="title"/>
          </p:nvPr>
        </p:nvSpPr>
        <p:spPr>
          <a:xfrm>
            <a:off x="786385" y="841248"/>
            <a:ext cx="3515244" cy="534009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800"/>
              <a:buFont typeface="Calibri"/>
              <a:buNone/>
            </a:pPr>
            <a:r>
              <a:rPr lang="en-US" sz="4800" b="1">
                <a:solidFill>
                  <a:schemeClr val="lt1"/>
                </a:solidFill>
              </a:rPr>
              <a:t>Lisans staj yerleri, kurumsal dağılım (2015-2023)</a:t>
            </a:r>
            <a:endParaRPr/>
          </a:p>
        </p:txBody>
      </p:sp>
      <p:graphicFrame>
        <p:nvGraphicFramePr>
          <p:cNvPr id="349" name="Google Shape;349;p3"/>
          <p:cNvGraphicFramePr/>
          <p:nvPr/>
        </p:nvGraphicFramePr>
        <p:xfrm>
          <a:off x="4985886" y="231006"/>
          <a:ext cx="6367913" cy="640561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D935-426F-583E-2BD1-DF17B253BBD4}"/>
              </a:ext>
            </a:extLst>
          </p:cNvPr>
          <p:cNvSpPr>
            <a:spLocks noGrp="1"/>
          </p:cNvSpPr>
          <p:nvPr>
            <p:ph type="title"/>
          </p:nvPr>
        </p:nvSpPr>
        <p:spPr/>
        <p:txBody>
          <a:bodyPr/>
          <a:lstStyle/>
          <a:p>
            <a:r>
              <a:rPr lang="en-TR" dirty="0"/>
              <a:t>Ön koşullar</a:t>
            </a:r>
          </a:p>
        </p:txBody>
      </p:sp>
      <p:sp>
        <p:nvSpPr>
          <p:cNvPr id="3" name="Content Placeholder 2">
            <a:extLst>
              <a:ext uri="{FF2B5EF4-FFF2-40B4-BE49-F238E27FC236}">
                <a16:creationId xmlns:a16="http://schemas.microsoft.com/office/drawing/2014/main" id="{FBE3C321-D21D-BF7A-4BD4-89A3095AEED1}"/>
              </a:ext>
            </a:extLst>
          </p:cNvPr>
          <p:cNvSpPr>
            <a:spLocks noGrp="1"/>
          </p:cNvSpPr>
          <p:nvPr>
            <p:ph idx="1"/>
          </p:nvPr>
        </p:nvSpPr>
        <p:spPr/>
        <p:txBody>
          <a:bodyPr/>
          <a:lstStyle/>
          <a:p>
            <a:r>
              <a:rPr lang="en-US" sz="1800" dirty="0">
                <a:effectLst/>
                <a:latin typeface="Arial" panose="020B0604020202020204" pitchFamily="34" charset="0"/>
                <a:ea typeface="Calibri" panose="020F0502020204030204" pitchFamily="34" charset="0"/>
              </a:rPr>
              <a:t>SEC 201 </a:t>
            </a:r>
            <a:r>
              <a:rPr lang="en-US" sz="1800" dirty="0" err="1">
                <a:effectLst/>
                <a:latin typeface="Arial" panose="020B0604020202020204" pitchFamily="34" charset="0"/>
                <a:ea typeface="Calibri" panose="020F0502020204030204" pitchFamily="34" charset="0"/>
              </a:rPr>
              <a:t>ve</a:t>
            </a:r>
            <a:r>
              <a:rPr lang="en-US" sz="1800" dirty="0">
                <a:effectLst/>
                <a:latin typeface="Arial" panose="020B0604020202020204" pitchFamily="34" charset="0"/>
                <a:ea typeface="Calibri" panose="020F0502020204030204" pitchFamily="34" charset="0"/>
              </a:rPr>
              <a:t> SEC 202 </a:t>
            </a:r>
            <a:r>
              <a:rPr lang="en-US" sz="1800" dirty="0" err="1">
                <a:effectLst/>
                <a:latin typeface="Arial" panose="020B0604020202020204" pitchFamily="34" charset="0"/>
                <a:ea typeface="Calibri" panose="020F0502020204030204" pitchFamily="34" charset="0"/>
              </a:rPr>
              <a:t>derslerini</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başarıyla</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tamamlamış</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olmak</a:t>
            </a:r>
            <a:r>
              <a:rPr lang="en-US" sz="1800" dirty="0">
                <a:effectLst/>
                <a:latin typeface="Arial" panose="020B0604020202020204" pitchFamily="34" charset="0"/>
                <a:ea typeface="Calibri" panose="020F0502020204030204" pitchFamily="34" charset="0"/>
              </a:rPr>
              <a:t> </a:t>
            </a:r>
          </a:p>
          <a:p>
            <a:r>
              <a:rPr lang="en-US" sz="1800" dirty="0">
                <a:effectLst/>
                <a:latin typeface="Arial" panose="020B0604020202020204" pitchFamily="34" charset="0"/>
                <a:ea typeface="Calibri" panose="020F0502020204030204" pitchFamily="34" charset="0"/>
              </a:rPr>
              <a:t>60 </a:t>
            </a:r>
            <a:r>
              <a:rPr lang="en-US" sz="1800" dirty="0" err="1">
                <a:effectLst/>
                <a:latin typeface="Arial" panose="020B0604020202020204" pitchFamily="34" charset="0"/>
                <a:ea typeface="Calibri" panose="020F0502020204030204" pitchFamily="34" charset="0"/>
              </a:rPr>
              <a:t>krediyi</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tamamlamak</a:t>
            </a:r>
            <a:r>
              <a:rPr lang="en-TR" dirty="0">
                <a:effectLst/>
              </a:rPr>
              <a:t> </a:t>
            </a:r>
          </a:p>
          <a:p>
            <a:endParaRPr lang="en-TR" dirty="0"/>
          </a:p>
          <a:p>
            <a:r>
              <a:rPr lang="en-US" sz="1800" dirty="0" err="1">
                <a:effectLst/>
                <a:latin typeface="Arial" panose="020B0604020202020204" pitchFamily="34" charset="0"/>
                <a:ea typeface="Calibri" panose="020F0502020204030204" pitchFamily="34" charset="0"/>
              </a:rPr>
              <a:t>Zorunlu</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staj</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derslerini</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başarıyla</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tamamlayamayan</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öğrenciler</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mezun</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olamazlar</a:t>
            </a:r>
            <a:r>
              <a:rPr lang="en-TR" dirty="0">
                <a:effectLst/>
              </a:rPr>
              <a:t> </a:t>
            </a:r>
            <a:endParaRPr lang="en-TR" dirty="0"/>
          </a:p>
        </p:txBody>
      </p:sp>
    </p:spTree>
    <p:extLst>
      <p:ext uri="{BB962C8B-B14F-4D97-AF65-F5344CB8AC3E}">
        <p14:creationId xmlns:p14="http://schemas.microsoft.com/office/powerpoint/2010/main" val="3087850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72D94-389B-5DBB-6B82-02393BB27008}"/>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DFBFBF9E-88AD-68DE-0BF1-5482AAA1B206}"/>
              </a:ext>
            </a:extLst>
          </p:cNvPr>
          <p:cNvSpPr>
            <a:spLocks noGrp="1"/>
          </p:cNvSpPr>
          <p:nvPr>
            <p:ph idx="1"/>
          </p:nvPr>
        </p:nvSpPr>
        <p:spPr/>
        <p:txBody>
          <a:bodyPr/>
          <a:lstStyle/>
          <a:p>
            <a:pPr marL="228600" algn="just"/>
            <a:r>
              <a:rPr lang="en-US" sz="1800" b="1" dirty="0" err="1">
                <a:effectLst/>
                <a:latin typeface="Arial" panose="020B0604020202020204" pitchFamily="34" charset="0"/>
                <a:ea typeface="Times New Roman" panose="02020603050405020304" pitchFamily="18" charset="0"/>
              </a:rPr>
              <a:t>Staj</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yerinin</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staj</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koordinatöru</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tarafından</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onaylanması</a:t>
            </a:r>
            <a:r>
              <a:rPr lang="en-US" sz="1800" b="1" dirty="0">
                <a:effectLst/>
                <a:latin typeface="Arial" panose="020B0604020202020204" pitchFamily="34" charset="0"/>
                <a:ea typeface="Times New Roman" panose="02020603050405020304" pitchFamily="18" charset="0"/>
              </a:rPr>
              <a:t> </a:t>
            </a:r>
          </a:p>
          <a:p>
            <a:pPr lvl="1" algn="just"/>
            <a:r>
              <a:rPr lang="en-US" sz="1400" b="1" dirty="0" err="1">
                <a:latin typeface="Arial" panose="020B0604020202020204" pitchFamily="34" charset="0"/>
                <a:ea typeface="Times New Roman" panose="02020603050405020304" pitchFamily="18" charset="0"/>
              </a:rPr>
              <a:t>Staj</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yapılacak</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kurum</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yeri</a:t>
            </a:r>
            <a:r>
              <a:rPr lang="en-US" sz="1400" b="1" dirty="0">
                <a:latin typeface="Arial" panose="020B0604020202020204" pitchFamily="34" charset="0"/>
                <a:ea typeface="Times New Roman" panose="02020603050405020304" pitchFamily="18" charset="0"/>
              </a:rPr>
              <a:t> belli </a:t>
            </a:r>
            <a:r>
              <a:rPr lang="en-US" sz="1400" b="1" dirty="0" err="1">
                <a:latin typeface="Arial" panose="020B0604020202020204" pitchFamily="34" charset="0"/>
                <a:ea typeface="Times New Roman" panose="02020603050405020304" pitchFamily="18" charset="0"/>
              </a:rPr>
              <a:t>olur</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olmaz</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bana</a:t>
            </a:r>
            <a:r>
              <a:rPr lang="en-US" sz="1400" b="1" dirty="0">
                <a:latin typeface="Arial" panose="020B0604020202020204" pitchFamily="34" charset="0"/>
                <a:ea typeface="Times New Roman" panose="02020603050405020304" pitchFamily="18" charset="0"/>
              </a:rPr>
              <a:t> email </a:t>
            </a:r>
            <a:r>
              <a:rPr lang="en-US" sz="1400" b="1" dirty="0" err="1">
                <a:latin typeface="Arial" panose="020B0604020202020204" pitchFamily="34" charset="0"/>
                <a:ea typeface="Times New Roman" panose="02020603050405020304" pitchFamily="18" charset="0"/>
              </a:rPr>
              <a:t>ile</a:t>
            </a:r>
            <a:r>
              <a:rPr lang="en-US" sz="1400" b="1" dirty="0">
                <a:latin typeface="Arial" panose="020B0604020202020204" pitchFamily="34" charset="0"/>
                <a:ea typeface="Times New Roman" panose="02020603050405020304" pitchFamily="18" charset="0"/>
              </a:rPr>
              <a:t> (</a:t>
            </a:r>
            <a:r>
              <a:rPr lang="en-US" sz="1400" b="1" dirty="0">
                <a:latin typeface="Arial" panose="020B0604020202020204" pitchFamily="34" charset="0"/>
                <a:ea typeface="Times New Roman" panose="02020603050405020304" pitchFamily="18" charset="0"/>
                <a:hlinkClick r:id="rId2"/>
              </a:rPr>
              <a:t>irinternship@ozyegin.edu.tr</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bildirin</a:t>
            </a:r>
            <a:r>
              <a:rPr lang="en-US" sz="1400" b="1" dirty="0">
                <a:latin typeface="Arial" panose="020B0604020202020204" pitchFamily="34" charset="0"/>
                <a:ea typeface="Times New Roman" panose="02020603050405020304" pitchFamily="18" charset="0"/>
              </a:rPr>
              <a:t>. Ben </a:t>
            </a:r>
            <a:r>
              <a:rPr lang="en-US" sz="1400" b="1" dirty="0" err="1">
                <a:latin typeface="Arial" panose="020B0604020202020204" pitchFamily="34" charset="0"/>
                <a:ea typeface="Times New Roman" panose="02020603050405020304" pitchFamily="18" charset="0"/>
              </a:rPr>
              <a:t>onay</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verdikten</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sonra</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işlemlere</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devam</a:t>
            </a:r>
            <a:r>
              <a:rPr lang="en-US" sz="1400" b="1" dirty="0">
                <a:latin typeface="Arial" panose="020B0604020202020204" pitchFamily="34" charset="0"/>
                <a:ea typeface="Times New Roman" panose="02020603050405020304" pitchFamily="18" charset="0"/>
              </a:rPr>
              <a:t>.</a:t>
            </a:r>
          </a:p>
          <a:p>
            <a:pPr lvl="1" algn="just"/>
            <a:endParaRPr lang="en-US" sz="1400" b="1" dirty="0">
              <a:effectLst/>
              <a:latin typeface="Arial" panose="020B0604020202020204" pitchFamily="34" charset="0"/>
              <a:ea typeface="Times New Roman" panose="02020603050405020304" pitchFamily="18" charset="0"/>
            </a:endParaRPr>
          </a:p>
          <a:p>
            <a:pPr lvl="1" algn="just"/>
            <a:endParaRPr lang="en-US" sz="1400" b="1" dirty="0">
              <a:latin typeface="Arial" panose="020B0604020202020204" pitchFamily="34" charset="0"/>
              <a:ea typeface="Times New Roman" panose="02020603050405020304" pitchFamily="18" charset="0"/>
            </a:endParaRPr>
          </a:p>
          <a:p>
            <a:pPr algn="just"/>
            <a:r>
              <a:rPr lang="en-US" sz="1800" dirty="0" err="1">
                <a:latin typeface="Arial" panose="020B0604020202020204" pitchFamily="34" charset="0"/>
                <a:ea typeface="Times New Roman" panose="02020603050405020304" pitchFamily="18" charset="0"/>
              </a:rPr>
              <a:t>G</a:t>
            </a:r>
            <a:r>
              <a:rPr lang="en-US" sz="1800" dirty="0" err="1">
                <a:effectLst/>
                <a:latin typeface="Arial" panose="020B0604020202020204" pitchFamily="34" charset="0"/>
                <a:ea typeface="Times New Roman" panose="02020603050405020304" pitchFamily="18" charset="0"/>
              </a:rPr>
              <a:t>erekli</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belgeler</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Bölüm</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Sekreterliğine</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teslim</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edilir</a:t>
            </a:r>
            <a:r>
              <a:rPr lang="en-US" sz="1800" dirty="0">
                <a:effectLst/>
                <a:latin typeface="Arial" panose="020B0604020202020204" pitchFamily="34" charset="0"/>
                <a:ea typeface="Times New Roman" panose="02020603050405020304" pitchFamily="18" charset="0"/>
              </a:rPr>
              <a:t> (</a:t>
            </a:r>
            <a:r>
              <a:rPr lang="en-US" sz="1800" dirty="0">
                <a:effectLst/>
                <a:latin typeface="Arial" panose="020B0604020202020204" pitchFamily="34" charset="0"/>
                <a:ea typeface="Times New Roman" panose="02020603050405020304" pitchFamily="18" charset="0"/>
                <a:hlinkClick r:id="rId3"/>
              </a:rPr>
              <a:t>cigdem.guler@ozyegin.edu.tr</a:t>
            </a:r>
            <a:r>
              <a:rPr lang="en-US" sz="1800" dirty="0">
                <a:effectLst/>
                <a:latin typeface="Arial" panose="020B0604020202020204" pitchFamily="34" charset="0"/>
                <a:ea typeface="Times New Roman" panose="02020603050405020304" pitchFamily="18" charset="0"/>
              </a:rPr>
              <a:t>)</a:t>
            </a:r>
          </a:p>
          <a:p>
            <a:pPr algn="just"/>
            <a:r>
              <a:rPr lang="en-US" sz="1800" b="1" dirty="0">
                <a:effectLst/>
                <a:latin typeface="Arial" panose="020B0604020202020204" pitchFamily="34" charset="0"/>
                <a:ea typeface="Times New Roman" panose="02020603050405020304" pitchFamily="18" charset="0"/>
              </a:rPr>
              <a:t>Bu </a:t>
            </a:r>
            <a:r>
              <a:rPr lang="en-US" sz="1800" b="1" dirty="0" err="1">
                <a:effectLst/>
                <a:latin typeface="Arial" panose="020B0604020202020204" pitchFamily="34" charset="0"/>
                <a:ea typeface="Times New Roman" panose="02020603050405020304" pitchFamily="18" charset="0"/>
              </a:rPr>
              <a:t>belgeler</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neler</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Bakınız</a:t>
            </a:r>
            <a:r>
              <a:rPr lang="en-US" sz="1800" b="1" dirty="0">
                <a:effectLst/>
                <a:latin typeface="Arial" panose="020B0604020202020204" pitchFamily="34" charset="0"/>
                <a:ea typeface="Times New Roman" panose="02020603050405020304" pitchFamily="18" charset="0"/>
              </a:rPr>
              <a:t>: </a:t>
            </a:r>
            <a:r>
              <a:rPr lang="en-US" sz="1800" u="sng" dirty="0">
                <a:effectLst/>
                <a:latin typeface="Arial" panose="020B0604020202020204" pitchFamily="34" charset="0"/>
                <a:ea typeface="Times New Roman" panose="02020603050405020304" pitchFamily="18" charset="0"/>
                <a:hlinkClick r:id="rId4"/>
              </a:rPr>
              <a:t>https://www.ozyegin.edu.tr/tr/uluslararasi-iliskiler/lisans-ba-programi/staj</a:t>
            </a:r>
            <a:r>
              <a:rPr lang="en-US" sz="1800" u="sng"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algn="just"/>
            <a:endParaRPr lang="en-TR" sz="1800" dirty="0">
              <a:effectLst/>
              <a:latin typeface="Times New Roman" panose="02020603050405020304" pitchFamily="18" charset="0"/>
              <a:ea typeface="Times New Roman" panose="02020603050405020304" pitchFamily="18" charset="0"/>
            </a:endParaRPr>
          </a:p>
          <a:p>
            <a:pPr marL="0" indent="0" algn="just">
              <a:buNone/>
            </a:pPr>
            <a:r>
              <a:rPr lang="en-US" sz="2400" b="1" dirty="0">
                <a:highlight>
                  <a:srgbClr val="FFFF00"/>
                </a:highlight>
                <a:latin typeface="Arial" panose="020B0604020202020204" pitchFamily="34" charset="0"/>
                <a:ea typeface="Times New Roman" panose="02020603050405020304" pitchFamily="18" charset="0"/>
              </a:rPr>
              <a:t>**Bu </a:t>
            </a:r>
            <a:r>
              <a:rPr lang="en-US" sz="2400" b="1" dirty="0" err="1">
                <a:highlight>
                  <a:srgbClr val="FFFF00"/>
                </a:highlight>
                <a:latin typeface="Arial" panose="020B0604020202020204" pitchFamily="34" charset="0"/>
                <a:ea typeface="Times New Roman" panose="02020603050405020304" pitchFamily="18" charset="0"/>
              </a:rPr>
              <a:t>belgeleri</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staja</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başlamadan</a:t>
            </a:r>
            <a:r>
              <a:rPr lang="en-US" sz="2400" b="1" dirty="0">
                <a:highlight>
                  <a:srgbClr val="FFFF00"/>
                </a:highlight>
                <a:latin typeface="Arial" panose="020B0604020202020204" pitchFamily="34" charset="0"/>
                <a:ea typeface="Times New Roman" panose="02020603050405020304" pitchFamily="18" charset="0"/>
              </a:rPr>
              <a:t> 10 </a:t>
            </a:r>
            <a:r>
              <a:rPr lang="en-US" sz="2400" b="1" dirty="0" err="1">
                <a:highlight>
                  <a:srgbClr val="FFFF00"/>
                </a:highlight>
                <a:latin typeface="Arial" panose="020B0604020202020204" pitchFamily="34" charset="0"/>
                <a:ea typeface="Times New Roman" panose="02020603050405020304" pitchFamily="18" charset="0"/>
              </a:rPr>
              <a:t>iş</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günü</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önce</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teslim</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etmelisiniz</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SGK’nız</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evrak</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tesliminden</a:t>
            </a:r>
            <a:r>
              <a:rPr lang="en-US" sz="2400" b="1" dirty="0">
                <a:highlight>
                  <a:srgbClr val="FFFF00"/>
                </a:highlight>
                <a:latin typeface="Arial" panose="020B0604020202020204" pitchFamily="34" charset="0"/>
                <a:ea typeface="Times New Roman" panose="02020603050405020304" pitchFamily="18" charset="0"/>
              </a:rPr>
              <a:t> 10 </a:t>
            </a:r>
            <a:r>
              <a:rPr lang="en-US" sz="2400" b="1" dirty="0" err="1">
                <a:highlight>
                  <a:srgbClr val="FFFF00"/>
                </a:highlight>
                <a:latin typeface="Arial" panose="020B0604020202020204" pitchFamily="34" charset="0"/>
                <a:ea typeface="Times New Roman" panose="02020603050405020304" pitchFamily="18" charset="0"/>
              </a:rPr>
              <a:t>iş</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günü</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sonra</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ödenmeye</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başlıyor</a:t>
            </a:r>
            <a:r>
              <a:rPr lang="en-US" sz="2400" b="1" dirty="0">
                <a:highlight>
                  <a:srgbClr val="FFFF00"/>
                </a:highlight>
                <a:latin typeface="Arial" panose="020B0604020202020204" pitchFamily="34" charset="0"/>
                <a:ea typeface="Times New Roman" panose="02020603050405020304" pitchFamily="18" charset="0"/>
              </a:rPr>
              <a:t>.</a:t>
            </a:r>
          </a:p>
          <a:p>
            <a:pPr marL="0" indent="0" algn="just">
              <a:buNone/>
            </a:pPr>
            <a:r>
              <a:rPr lang="en-US" sz="2400" b="1" dirty="0">
                <a:effectLst/>
                <a:highlight>
                  <a:srgbClr val="FFFF00"/>
                </a:highlight>
                <a:latin typeface="Arial" panose="020B0604020202020204" pitchFamily="34" charset="0"/>
                <a:ea typeface="Times New Roman" panose="02020603050405020304" pitchFamily="18" charset="0"/>
              </a:rPr>
              <a:t>***</a:t>
            </a:r>
            <a:r>
              <a:rPr lang="en-US" sz="2400" b="1" dirty="0" err="1">
                <a:effectLst/>
                <a:highlight>
                  <a:srgbClr val="FFFF00"/>
                </a:highlight>
                <a:latin typeface="Arial" panose="020B0604020202020204" pitchFamily="34" charset="0"/>
                <a:ea typeface="Times New Roman" panose="02020603050405020304" pitchFamily="18" charset="0"/>
              </a:rPr>
              <a:t>SGK’sı</a:t>
            </a:r>
            <a:r>
              <a:rPr lang="en-US" sz="2400" b="1" dirty="0">
                <a:effectLst/>
                <a:highlight>
                  <a:srgbClr val="FFFF00"/>
                </a:highlight>
                <a:latin typeface="Arial" panose="020B0604020202020204" pitchFamily="34" charset="0"/>
                <a:ea typeface="Times New Roman" panose="02020603050405020304" pitchFamily="18" charset="0"/>
              </a:rPr>
              <a:t> </a:t>
            </a:r>
            <a:r>
              <a:rPr lang="en-US" sz="2400" b="1" dirty="0" err="1">
                <a:effectLst/>
                <a:highlight>
                  <a:srgbClr val="FFFF00"/>
                </a:highlight>
                <a:latin typeface="Arial" panose="020B0604020202020204" pitchFamily="34" charset="0"/>
                <a:ea typeface="Times New Roman" panose="02020603050405020304" pitchFamily="18" charset="0"/>
              </a:rPr>
              <a:t>ödenmeyen</a:t>
            </a:r>
            <a:r>
              <a:rPr lang="en-US" sz="2400" b="1" dirty="0">
                <a:effectLst/>
                <a:highlight>
                  <a:srgbClr val="FFFF00"/>
                </a:highlight>
                <a:latin typeface="Arial" panose="020B0604020202020204" pitchFamily="34" charset="0"/>
                <a:ea typeface="Times New Roman" panose="02020603050405020304" pitchFamily="18" charset="0"/>
              </a:rPr>
              <a:t> </a:t>
            </a:r>
            <a:r>
              <a:rPr lang="en-US" sz="2400" b="1" dirty="0" err="1">
                <a:effectLst/>
                <a:highlight>
                  <a:srgbClr val="FFFF00"/>
                </a:highlight>
                <a:latin typeface="Arial" panose="020B0604020202020204" pitchFamily="34" charset="0"/>
                <a:ea typeface="Times New Roman" panose="02020603050405020304" pitchFamily="18" charset="0"/>
              </a:rPr>
              <a:t>stajlar</a:t>
            </a:r>
            <a:r>
              <a:rPr lang="en-US" sz="2400" b="1" dirty="0">
                <a:effectLst/>
                <a:highlight>
                  <a:srgbClr val="FFFF00"/>
                </a:highlight>
                <a:latin typeface="Arial" panose="020B0604020202020204" pitchFamily="34" charset="0"/>
                <a:ea typeface="Times New Roman" panose="02020603050405020304" pitchFamily="18" charset="0"/>
              </a:rPr>
              <a:t> </a:t>
            </a:r>
            <a:r>
              <a:rPr lang="en-US" sz="2400" b="1" dirty="0" err="1">
                <a:effectLst/>
                <a:highlight>
                  <a:srgbClr val="FFFF00"/>
                </a:highlight>
                <a:latin typeface="Arial" panose="020B0604020202020204" pitchFamily="34" charset="0"/>
                <a:ea typeface="Times New Roman" panose="02020603050405020304" pitchFamily="18" charset="0"/>
              </a:rPr>
              <a:t>sayılmıyor</a:t>
            </a:r>
            <a:r>
              <a:rPr lang="en-US" sz="2400" b="1" dirty="0">
                <a:effectLst/>
                <a:highlight>
                  <a:srgbClr val="FFFF00"/>
                </a:highlight>
                <a:latin typeface="Arial" panose="020B0604020202020204" pitchFamily="34" charset="0"/>
                <a:ea typeface="Times New Roman" panose="02020603050405020304" pitchFamily="18" charset="0"/>
              </a:rPr>
              <a:t>.</a:t>
            </a:r>
          </a:p>
          <a:p>
            <a:endParaRPr lang="en-TR" dirty="0"/>
          </a:p>
        </p:txBody>
      </p:sp>
    </p:spTree>
    <p:extLst>
      <p:ext uri="{BB962C8B-B14F-4D97-AF65-F5344CB8AC3E}">
        <p14:creationId xmlns:p14="http://schemas.microsoft.com/office/powerpoint/2010/main" val="105088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B2912-E4EB-4D74-3898-8FA878169643}"/>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177B7AF9-84D0-891C-D24F-5C97EDC9B203}"/>
              </a:ext>
            </a:extLst>
          </p:cNvPr>
          <p:cNvSpPr>
            <a:spLocks noGrp="1"/>
          </p:cNvSpPr>
          <p:nvPr>
            <p:ph idx="1"/>
          </p:nvPr>
        </p:nvSpPr>
        <p:spPr/>
        <p:txBody>
          <a:bodyPr>
            <a:normAutofit lnSpcReduction="10000"/>
          </a:bodyPr>
          <a:lstStyle/>
          <a:p>
            <a:pPr marL="0" indent="0" algn="just">
              <a:buNone/>
            </a:pPr>
            <a:r>
              <a:rPr lang="en-US" sz="1800" u="sng" dirty="0" err="1">
                <a:effectLst/>
                <a:latin typeface="Arial" panose="020B0604020202020204" pitchFamily="34" charset="0"/>
                <a:ea typeface="Times New Roman" panose="02020603050405020304" pitchFamily="18" charset="0"/>
              </a:rPr>
              <a:t>Staj</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başlamadan</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en</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gec</a:t>
            </a:r>
            <a:r>
              <a:rPr lang="en-US" sz="1800" u="sng" dirty="0">
                <a:effectLst/>
                <a:latin typeface="Arial" panose="020B0604020202020204" pitchFamily="34" charset="0"/>
                <a:ea typeface="Times New Roman" panose="02020603050405020304" pitchFamily="18" charset="0"/>
              </a:rPr>
              <a:t>̧ </a:t>
            </a:r>
            <a:r>
              <a:rPr lang="tr-TR" sz="1800" u="sng" dirty="0">
                <a:effectLst/>
                <a:latin typeface="Arial" panose="020B0604020202020204" pitchFamily="34" charset="0"/>
                <a:ea typeface="Times New Roman" panose="02020603050405020304" pitchFamily="18" charset="0"/>
              </a:rPr>
              <a:t>10 gün </a:t>
            </a:r>
            <a:r>
              <a:rPr lang="en-US" sz="1800" u="sng" dirty="0" err="1">
                <a:effectLst/>
                <a:latin typeface="Arial" panose="020B0604020202020204" pitchFamily="34" charset="0"/>
                <a:ea typeface="Times New Roman" panose="02020603050405020304" pitchFamily="18" charset="0"/>
              </a:rPr>
              <a:t>önce</a:t>
            </a:r>
            <a:r>
              <a:rPr lang="en-US" sz="1800" u="sng" dirty="0">
                <a:effectLst/>
                <a:latin typeface="Arial" panose="020B0604020202020204" pitchFamily="34" charset="0"/>
                <a:ea typeface="Times New Roman" panose="02020603050405020304" pitchFamily="18" charset="0"/>
              </a:rPr>
              <a:t> </a:t>
            </a:r>
            <a:r>
              <a:rPr lang="en-US" sz="1800" u="sng" dirty="0" err="1">
                <a:latin typeface="Arial" panose="020B0604020202020204" pitchFamily="34" charset="0"/>
                <a:ea typeface="Times New Roman" panose="02020603050405020304" pitchFamily="18" charset="0"/>
              </a:rPr>
              <a:t>Fakülte</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Sekreterliğine</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Çiğdem</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Güler</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iletilmesi</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gereken</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evraklar</a:t>
            </a:r>
            <a:r>
              <a:rPr lang="en-US" sz="1800" u="sng" dirty="0">
                <a:effectLst/>
                <a:latin typeface="Arial" panose="020B0604020202020204" pitchFamily="34" charset="0"/>
                <a:ea typeface="Times New Roman" panose="02020603050405020304" pitchFamily="18" charset="0"/>
              </a:rPr>
              <a:t>: </a:t>
            </a:r>
          </a:p>
          <a:p>
            <a:pPr marL="0" indent="0" algn="just">
              <a:buNone/>
            </a:pPr>
            <a:endParaRPr lang="en-US" sz="1800" u="sng" dirty="0">
              <a:latin typeface="Arial" panose="020B0604020202020204" pitchFamily="34" charset="0"/>
              <a:ea typeface="Times New Roman" panose="02020603050405020304" pitchFamily="18" charset="0"/>
            </a:endParaRPr>
          </a:p>
          <a:p>
            <a:pPr algn="just"/>
            <a:r>
              <a:rPr lang="en-US" sz="1800" b="1" dirty="0" err="1">
                <a:effectLst/>
                <a:latin typeface="Arial" panose="020B0604020202020204" pitchFamily="34" charset="0"/>
                <a:ea typeface="Times New Roman" panose="02020603050405020304" pitchFamily="18" charset="0"/>
              </a:rPr>
              <a:t>Staj</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bilgilendirme</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formu</a:t>
            </a:r>
            <a:r>
              <a:rPr lang="en-US" sz="1800" b="1" dirty="0">
                <a:effectLst/>
                <a:latin typeface="Arial" panose="020B0604020202020204" pitchFamily="34" charset="0"/>
                <a:ea typeface="Times New Roman" panose="02020603050405020304" pitchFamily="18" charset="0"/>
              </a:rPr>
              <a:t> ***</a:t>
            </a:r>
            <a:endParaRPr lang="en-TR" sz="1800" b="1" dirty="0">
              <a:effectLst/>
              <a:latin typeface="Times New Roman" panose="02020603050405020304" pitchFamily="18" charset="0"/>
              <a:ea typeface="Times New Roman" panose="02020603050405020304" pitchFamily="18" charset="0"/>
            </a:endParaRPr>
          </a:p>
          <a:p>
            <a:pPr marL="342900" indent="-342900" algn="just">
              <a:buSzPts val="1000"/>
              <a:buFont typeface="Symbol" pitchFamily="2" charset="2"/>
              <a:buChar char=""/>
              <a:tabLst>
                <a:tab pos="457200" algn="l"/>
              </a:tabLst>
            </a:pPr>
            <a:r>
              <a:rPr lang="en-US" sz="1800" b="1" dirty="0" err="1">
                <a:effectLst/>
                <a:latin typeface="Arial" panose="020B0604020202020204" pitchFamily="34" charset="0"/>
                <a:ea typeface="Times New Roman" panose="02020603050405020304" pitchFamily="18" charset="0"/>
              </a:rPr>
              <a:t>Teşvik</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Formu</a:t>
            </a:r>
            <a:r>
              <a:rPr lang="en-US" sz="1800" b="1" dirty="0">
                <a:effectLst/>
                <a:latin typeface="Arial" panose="020B0604020202020204" pitchFamily="34" charset="0"/>
                <a:ea typeface="Times New Roman" panose="02020603050405020304" pitchFamily="18" charset="0"/>
              </a:rPr>
              <a:t> </a:t>
            </a:r>
          </a:p>
          <a:p>
            <a:pPr marL="342900" indent="-342900" algn="just">
              <a:buSzPts val="1000"/>
              <a:buFont typeface="Symbol" pitchFamily="2" charset="2"/>
              <a:buChar char=""/>
              <a:tabLst>
                <a:tab pos="457200" algn="l"/>
              </a:tabLst>
            </a:pPr>
            <a:r>
              <a:rPr lang="en-US" sz="1800" b="1" dirty="0">
                <a:effectLst/>
                <a:latin typeface="Arial" panose="020B0604020202020204" pitchFamily="34" charset="0"/>
                <a:ea typeface="Times New Roman" panose="02020603050405020304" pitchFamily="18" charset="0"/>
              </a:rPr>
              <a:t>SGK </a:t>
            </a:r>
            <a:r>
              <a:rPr lang="en-US" sz="1800" b="1" dirty="0" err="1">
                <a:effectLst/>
                <a:latin typeface="Arial" panose="020B0604020202020204" pitchFamily="34" charset="0"/>
                <a:ea typeface="Times New Roman" panose="02020603050405020304" pitchFamily="18" charset="0"/>
              </a:rPr>
              <a:t>Beyan</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ve</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Taahhütnamesi</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Genel</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Sağlık</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Sigortası</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olanlar</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ve</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olmayanlar</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için</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ayrı</a:t>
            </a:r>
            <a:r>
              <a:rPr lang="en-US" sz="1800" b="1" dirty="0">
                <a:latin typeface="Arial" panose="020B0604020202020204" pitchFamily="34" charset="0"/>
                <a:ea typeface="Times New Roman" panose="02020603050405020304" pitchFamily="18" charset="0"/>
              </a:rPr>
              <a:t>)</a:t>
            </a:r>
            <a:endParaRPr lang="en-TR" sz="1800" b="1"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Nüfus</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cüzdan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fotokopisi</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İkametgah</a:t>
            </a:r>
            <a:r>
              <a:rPr lang="en-US" sz="1800" dirty="0">
                <a:effectLst/>
                <a:latin typeface="Arial" panose="020B0604020202020204" pitchFamily="34" charset="0"/>
                <a:ea typeface="Times New Roman" panose="02020603050405020304" pitchFamily="18" charset="0"/>
              </a:rPr>
              <a:t> (e-</a:t>
            </a:r>
            <a:r>
              <a:rPr lang="en-US" sz="1800" dirty="0" err="1">
                <a:effectLst/>
                <a:latin typeface="Arial" panose="020B0604020202020204" pitchFamily="34" charset="0"/>
                <a:ea typeface="Times New Roman" panose="02020603050405020304" pitchFamily="18" charset="0"/>
              </a:rPr>
              <a:t>devletten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barkodlu</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olarak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alınabilir</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a:effectLst/>
                <a:latin typeface="Arial" panose="020B0604020202020204" pitchFamily="34" charset="0"/>
                <a:ea typeface="Times New Roman" panose="02020603050405020304" pitchFamily="18" charset="0"/>
              </a:rPr>
              <a:t>E-</a:t>
            </a:r>
            <a:r>
              <a:rPr lang="en-US" sz="1800" dirty="0" err="1">
                <a:effectLst/>
                <a:latin typeface="Arial" panose="020B0604020202020204" pitchFamily="34" charset="0"/>
                <a:ea typeface="Times New Roman" panose="02020603050405020304" pitchFamily="18" charset="0"/>
              </a:rPr>
              <a:t>Devletten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alınacak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müstehaklık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sorgulama</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ekranı</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çıktısı</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Öğrenci</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belgesi</a:t>
            </a:r>
            <a:r>
              <a:rPr lang="en-US" sz="1800" dirty="0">
                <a:effectLst/>
                <a:latin typeface="Arial" panose="020B0604020202020204" pitchFamily="34" charset="0"/>
                <a:ea typeface="Times New Roman" panose="02020603050405020304" pitchFamily="18" charset="0"/>
              </a:rPr>
              <a:t> (e-</a:t>
            </a:r>
            <a:r>
              <a:rPr lang="en-US" sz="1800" dirty="0" err="1">
                <a:effectLst/>
                <a:latin typeface="Arial" panose="020B0604020202020204" pitchFamily="34" charset="0"/>
                <a:ea typeface="Times New Roman" panose="02020603050405020304" pitchFamily="18" charset="0"/>
              </a:rPr>
              <a:t>devletten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barkodlu</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olarak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alınabilir</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Transkript</a:t>
            </a:r>
            <a:r>
              <a:rPr lang="en-US" sz="1800" dirty="0">
                <a:effectLst/>
                <a:latin typeface="Arial" panose="020B0604020202020204" pitchFamily="34" charset="0"/>
                <a:ea typeface="Times New Roman" panose="02020603050405020304" pitchFamily="18" charset="0"/>
              </a:rPr>
              <a:t> (SIS </a:t>
            </a:r>
            <a:r>
              <a:rPr lang="en-US" sz="1800" dirty="0" err="1">
                <a:effectLst/>
                <a:latin typeface="Arial" panose="020B0604020202020204" pitchFamily="34" charset="0"/>
                <a:ea typeface="Times New Roman" panose="02020603050405020304" pitchFamily="18" charset="0"/>
              </a:rPr>
              <a:t>üzerinden</a:t>
            </a:r>
            <a:r>
              <a:rPr lang="en-US" sz="1800" dirty="0">
                <a:effectLst/>
                <a:latin typeface="Arial" panose="020B0604020202020204" pitchFamily="34" charset="0"/>
                <a:ea typeface="Times New Roman" panose="02020603050405020304" pitchFamily="18" charset="0"/>
              </a:rPr>
              <a:t> PDF </a:t>
            </a:r>
            <a:r>
              <a:rPr lang="en-US" sz="1800" dirty="0" err="1">
                <a:effectLst/>
                <a:latin typeface="Arial" panose="020B0604020202020204" pitchFamily="34" charset="0"/>
                <a:ea typeface="Times New Roman" panose="02020603050405020304" pitchFamily="18" charset="0"/>
              </a:rPr>
              <a:t>olarak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indirip</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fotokopisini</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getirebilirsiniz</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0" indent="0">
              <a:buNone/>
            </a:pPr>
            <a:r>
              <a:rPr lang="en-US" sz="2800" dirty="0">
                <a:effectLst/>
                <a:latin typeface="Arial" panose="020B0604020202020204" pitchFamily="34" charset="0"/>
                <a:ea typeface="Times New Roman" panose="02020603050405020304" pitchFamily="18" charset="0"/>
              </a:rPr>
              <a:t> </a:t>
            </a:r>
            <a:endParaRPr lang="en-TR" sz="28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2829758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TotalTime>
  <Words>1244</Words>
  <Application>Microsoft Macintosh PowerPoint</Application>
  <PresentationFormat>Widescreen</PresentationFormat>
  <Paragraphs>80</Paragraphs>
  <Slides>15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Avenir Book</vt:lpstr>
      <vt:lpstr>Calibri</vt:lpstr>
      <vt:lpstr>Calibri Light</vt:lpstr>
      <vt:lpstr>Open Sans</vt:lpstr>
      <vt:lpstr>Symbol</vt:lpstr>
      <vt:lpstr>Times New Roman</vt:lpstr>
      <vt:lpstr>Office Theme</vt:lpstr>
      <vt:lpstr>IR 390 Zorunlu Staj</vt:lpstr>
      <vt:lpstr>IR 390</vt:lpstr>
      <vt:lpstr>İstisna - KZÖ</vt:lpstr>
      <vt:lpstr>Staj yerini kim bulur?</vt:lpstr>
      <vt:lpstr>Uluslararası İlişkiler Bölümü Staj Yerleri</vt:lpstr>
      <vt:lpstr>Lisans staj yerleri, kurumsal dağılım (2015-2023)</vt:lpstr>
      <vt:lpstr>Ön koşullar</vt:lpstr>
      <vt:lpstr>SÜREÇ</vt:lpstr>
      <vt:lpstr>SÜREÇ</vt:lpstr>
      <vt:lpstr>SÜREÇ</vt:lpstr>
      <vt:lpstr>SÜREÇ</vt:lpstr>
      <vt:lpstr> Staj bitiminde öğrencilerin teslim etmesi gereken belgeler: </vt:lpstr>
      <vt:lpstr>Staj Genel Raporu ve Staj Günlüğü: </vt:lpstr>
      <vt:lpstr>ÇOK ÖNEMLİ NOT</vt:lpstr>
      <vt:lpstr>BİTİRİRKEN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Ebru Ertugal</dc:creator>
  <cp:lastModifiedBy>Ebru Ertugal</cp:lastModifiedBy>
  <cp:revision>40</cp:revision>
  <dcterms:created xsi:type="dcterms:W3CDTF">2024-02-04T11:21:40Z</dcterms:created>
  <dcterms:modified xsi:type="dcterms:W3CDTF">2024-07-09T12:39:47Z</dcterms:modified>
</cp:coreProperties>
</file>